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68" r:id="rId1"/>
  </p:sldMasterIdLst>
  <p:notesMasterIdLst>
    <p:notesMasterId r:id="rId46"/>
  </p:notesMasterIdLst>
  <p:sldIdLst>
    <p:sldId id="257" r:id="rId2"/>
    <p:sldId id="407" r:id="rId3"/>
    <p:sldId id="273" r:id="rId4"/>
    <p:sldId id="471" r:id="rId5"/>
    <p:sldId id="469" r:id="rId6"/>
    <p:sldId id="309" r:id="rId7"/>
    <p:sldId id="468" r:id="rId8"/>
    <p:sldId id="271" r:id="rId9"/>
    <p:sldId id="477" r:id="rId10"/>
    <p:sldId id="478" r:id="rId11"/>
    <p:sldId id="481" r:id="rId12"/>
    <p:sldId id="483" r:id="rId13"/>
    <p:sldId id="484" r:id="rId14"/>
    <p:sldId id="490" r:id="rId15"/>
    <p:sldId id="465" r:id="rId16"/>
    <p:sldId id="480" r:id="rId17"/>
    <p:sldId id="485" r:id="rId18"/>
    <p:sldId id="486" r:id="rId19"/>
    <p:sldId id="489" r:id="rId20"/>
    <p:sldId id="494" r:id="rId21"/>
    <p:sldId id="479" r:id="rId22"/>
    <p:sldId id="497" r:id="rId23"/>
    <p:sldId id="495" r:id="rId24"/>
    <p:sldId id="498" r:id="rId25"/>
    <p:sldId id="499" r:id="rId26"/>
    <p:sldId id="500" r:id="rId27"/>
    <p:sldId id="496" r:id="rId28"/>
    <p:sldId id="472" r:id="rId29"/>
    <p:sldId id="492" r:id="rId30"/>
    <p:sldId id="487" r:id="rId31"/>
    <p:sldId id="488" r:id="rId32"/>
    <p:sldId id="501" r:id="rId33"/>
    <p:sldId id="466" r:id="rId34"/>
    <p:sldId id="502" r:id="rId35"/>
    <p:sldId id="507" r:id="rId36"/>
    <p:sldId id="470" r:id="rId37"/>
    <p:sldId id="503" r:id="rId38"/>
    <p:sldId id="506" r:id="rId39"/>
    <p:sldId id="505" r:id="rId40"/>
    <p:sldId id="450" r:id="rId41"/>
    <p:sldId id="408" r:id="rId42"/>
    <p:sldId id="413" r:id="rId43"/>
    <p:sldId id="436" r:id="rId44"/>
    <p:sldId id="411" r:id="rId45"/>
  </p:sldIdLst>
  <p:sldSz cx="18288000" cy="13716000"/>
  <p:notesSz cx="6858000" cy="9144000"/>
  <p:defaultTextStyle>
    <a:defPPr>
      <a:defRPr lang="en-US"/>
    </a:defPPr>
    <a:lvl1pPr algn="l" defTabSz="825500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1pPr>
    <a:lvl2pPr marL="342900" indent="114300" algn="l" defTabSz="825500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2pPr>
    <a:lvl3pPr marL="685800" indent="228600" algn="l" defTabSz="825500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3pPr>
    <a:lvl4pPr marL="1028700" indent="342900" algn="l" defTabSz="825500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4pPr>
    <a:lvl5pPr marL="1371600" indent="457200" algn="l" defTabSz="825500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9pPr>
  </p:defaultTextStyle>
  <p:extLst>
    <p:ext uri="{521415D9-36F7-43E2-AB2F-B90AF26B5E84}">
      <p14:sectionLst xmlns:p14="http://schemas.microsoft.com/office/powerpoint/2010/main">
        <p14:section name="INÍCIO" id="{202BAE90-9395-40EF-895E-D76CC6D14040}">
          <p14:sldIdLst>
            <p14:sldId id="257"/>
            <p14:sldId id="407"/>
          </p14:sldIdLst>
        </p14:section>
        <p14:section name="MEIO" id="{8420E6BC-5ECE-4244-81D0-1BB35FCFC95B}">
          <p14:sldIdLst>
            <p14:sldId id="273"/>
            <p14:sldId id="471"/>
            <p14:sldId id="469"/>
            <p14:sldId id="309"/>
            <p14:sldId id="468"/>
            <p14:sldId id="271"/>
            <p14:sldId id="477"/>
            <p14:sldId id="478"/>
            <p14:sldId id="481"/>
            <p14:sldId id="483"/>
            <p14:sldId id="484"/>
            <p14:sldId id="490"/>
            <p14:sldId id="465"/>
            <p14:sldId id="480"/>
            <p14:sldId id="485"/>
            <p14:sldId id="486"/>
            <p14:sldId id="489"/>
            <p14:sldId id="494"/>
            <p14:sldId id="479"/>
            <p14:sldId id="497"/>
            <p14:sldId id="495"/>
            <p14:sldId id="498"/>
            <p14:sldId id="499"/>
            <p14:sldId id="500"/>
            <p14:sldId id="496"/>
            <p14:sldId id="472"/>
            <p14:sldId id="492"/>
            <p14:sldId id="487"/>
            <p14:sldId id="488"/>
            <p14:sldId id="501"/>
            <p14:sldId id="466"/>
            <p14:sldId id="502"/>
            <p14:sldId id="507"/>
            <p14:sldId id="470"/>
            <p14:sldId id="503"/>
            <p14:sldId id="506"/>
            <p14:sldId id="505"/>
          </p14:sldIdLst>
        </p14:section>
        <p14:section name="FIM" id="{E32475B0-120A-4D93-937F-53005E1789D8}">
          <p14:sldIdLst>
            <p14:sldId id="450"/>
            <p14:sldId id="408"/>
            <p14:sldId id="413"/>
            <p14:sldId id="436"/>
            <p14:sldId id="4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477"/>
    <a:srgbClr val="7B3B65"/>
    <a:srgbClr val="FFFFFF"/>
    <a:srgbClr val="4D4D4D"/>
    <a:srgbClr val="6C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62937" autoAdjust="0"/>
  </p:normalViewPr>
  <p:slideViewPr>
    <p:cSldViewPr>
      <p:cViewPr varScale="1">
        <p:scale>
          <a:sx n="16" d="100"/>
          <a:sy n="16" d="100"/>
        </p:scale>
        <p:origin x="2208" y="54"/>
      </p:cViewPr>
      <p:guideLst>
        <p:guide orient="horz" pos="432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1C992-0B9F-44E3-8806-7E7C8DF0858D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F471E54F-9E7F-408F-8FF6-DCBF8CBD5091}">
      <dgm:prSet phldrT="[Texto]" phldr="1"/>
      <dgm:spPr/>
      <dgm:t>
        <a:bodyPr/>
        <a:lstStyle/>
        <a:p>
          <a:endParaRPr lang="pt-BR" dirty="0"/>
        </a:p>
      </dgm:t>
    </dgm:pt>
    <dgm:pt modelId="{82DBAF33-77E5-4C14-8370-DC7407519D01}" type="sibTrans" cxnId="{5C835921-05CA-447D-B056-220DB0B8614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pt-BR">
            <a:noFill/>
          </a:endParaRPr>
        </a:p>
      </dgm:t>
    </dgm:pt>
    <dgm:pt modelId="{05C159E0-7738-43B2-913A-910ECFF25A32}" type="parTrans" cxnId="{5C835921-05CA-447D-B056-220DB0B86141}">
      <dgm:prSet/>
      <dgm:spPr/>
      <dgm:t>
        <a:bodyPr/>
        <a:lstStyle/>
        <a:p>
          <a:endParaRPr lang="pt-BR"/>
        </a:p>
      </dgm:t>
    </dgm:pt>
    <dgm:pt modelId="{638FF39E-0B0F-4458-93F0-E0526C5AC5FB}" type="pres">
      <dgm:prSet presAssocID="{6861C992-0B9F-44E3-8806-7E7C8DF0858D}" presName="Name0" presStyleCnt="0">
        <dgm:presLayoutVars>
          <dgm:chMax val="7"/>
          <dgm:chPref val="7"/>
          <dgm:dir/>
        </dgm:presLayoutVars>
      </dgm:prSet>
      <dgm:spPr/>
    </dgm:pt>
    <dgm:pt modelId="{4F919CD9-A010-4E21-8739-A95DB47A4558}" type="pres">
      <dgm:prSet presAssocID="{6861C992-0B9F-44E3-8806-7E7C8DF0858D}" presName="Name1" presStyleCnt="0"/>
      <dgm:spPr/>
    </dgm:pt>
    <dgm:pt modelId="{CB4D7A2C-BF72-4DF2-9535-5CBB34BC29CA}" type="pres">
      <dgm:prSet presAssocID="{82DBAF33-77E5-4C14-8370-DC7407519D01}" presName="picture_1" presStyleCnt="0"/>
      <dgm:spPr/>
    </dgm:pt>
    <dgm:pt modelId="{1E005E1F-4A04-43F2-8839-8AC5960FE9D6}" type="pres">
      <dgm:prSet presAssocID="{82DBAF33-77E5-4C14-8370-DC7407519D01}" presName="pictureRepeatNode" presStyleLbl="alignImgPlace1" presStyleIdx="0" presStyleCnt="1" custScaleX="199490" custScaleY="199490" custLinFactX="-73040" custLinFactNeighborX="-100000" custLinFactNeighborY="59836"/>
      <dgm:spPr/>
      <dgm:t>
        <a:bodyPr/>
        <a:lstStyle/>
        <a:p>
          <a:endParaRPr lang="pt-BR"/>
        </a:p>
      </dgm:t>
    </dgm:pt>
    <dgm:pt modelId="{289F8BD1-3C2D-4E9B-AEDF-DA2ECB726210}" type="pres">
      <dgm:prSet presAssocID="{F471E54F-9E7F-408F-8FF6-DCBF8CBD5091}" presName="text_1" presStyleLbl="node1" presStyleIdx="0" presStyleCnt="0" custLinFactX="151552" custLinFactY="-320755" custLinFactNeighborX="200000" custLinFactNeighborY="-4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835921-05CA-447D-B056-220DB0B86141}" srcId="{6861C992-0B9F-44E3-8806-7E7C8DF0858D}" destId="{F471E54F-9E7F-408F-8FF6-DCBF8CBD5091}" srcOrd="0" destOrd="0" parTransId="{05C159E0-7738-43B2-913A-910ECFF25A32}" sibTransId="{82DBAF33-77E5-4C14-8370-DC7407519D01}"/>
    <dgm:cxn modelId="{8BC58062-2C06-4B96-858F-656858602743}" type="presOf" srcId="{82DBAF33-77E5-4C14-8370-DC7407519D01}" destId="{1E005E1F-4A04-43F2-8839-8AC5960FE9D6}" srcOrd="0" destOrd="0" presId="urn:microsoft.com/office/officeart/2008/layout/CircularPictureCallout"/>
    <dgm:cxn modelId="{9C2308C9-FE26-4E04-B6F4-E9C582E6E55E}" type="presOf" srcId="{F471E54F-9E7F-408F-8FF6-DCBF8CBD5091}" destId="{289F8BD1-3C2D-4E9B-AEDF-DA2ECB726210}" srcOrd="0" destOrd="0" presId="urn:microsoft.com/office/officeart/2008/layout/CircularPictureCallout"/>
    <dgm:cxn modelId="{9E150A88-127B-492A-AAF9-CD9D2A248502}" type="presOf" srcId="{6861C992-0B9F-44E3-8806-7E7C8DF0858D}" destId="{638FF39E-0B0F-4458-93F0-E0526C5AC5FB}" srcOrd="0" destOrd="0" presId="urn:microsoft.com/office/officeart/2008/layout/CircularPictureCallout"/>
    <dgm:cxn modelId="{BE3ED3CD-ABEF-49FE-BA69-154F34F3EBE0}" type="presParOf" srcId="{638FF39E-0B0F-4458-93F0-E0526C5AC5FB}" destId="{4F919CD9-A010-4E21-8739-A95DB47A4558}" srcOrd="0" destOrd="0" presId="urn:microsoft.com/office/officeart/2008/layout/CircularPictureCallout"/>
    <dgm:cxn modelId="{76F9B0AB-E907-46DD-80C4-90A5D41EF13D}" type="presParOf" srcId="{4F919CD9-A010-4E21-8739-A95DB47A4558}" destId="{CB4D7A2C-BF72-4DF2-9535-5CBB34BC29CA}" srcOrd="0" destOrd="0" presId="urn:microsoft.com/office/officeart/2008/layout/CircularPictureCallout"/>
    <dgm:cxn modelId="{590B0333-E132-4A37-8A74-485A7BC14BE8}" type="presParOf" srcId="{CB4D7A2C-BF72-4DF2-9535-5CBB34BC29CA}" destId="{1E005E1F-4A04-43F2-8839-8AC5960FE9D6}" srcOrd="0" destOrd="0" presId="urn:microsoft.com/office/officeart/2008/layout/CircularPictureCallout"/>
    <dgm:cxn modelId="{34324BA2-19CB-4CD4-94F7-AB854CE43FCB}" type="presParOf" srcId="{4F919CD9-A010-4E21-8739-A95DB47A4558}" destId="{289F8BD1-3C2D-4E9B-AEDF-DA2ECB726210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61C992-0B9F-44E3-8806-7E7C8DF0858D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F471E54F-9E7F-408F-8FF6-DCBF8CBD5091}">
      <dgm:prSet phldrT="[Texto]" phldr="1"/>
      <dgm:spPr/>
      <dgm:t>
        <a:bodyPr/>
        <a:lstStyle/>
        <a:p>
          <a:endParaRPr lang="pt-BR" dirty="0"/>
        </a:p>
      </dgm:t>
    </dgm:pt>
    <dgm:pt modelId="{82DBAF33-77E5-4C14-8370-DC7407519D01}" type="sibTrans" cxnId="{5C835921-05CA-447D-B056-220DB0B8614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pt-BR">
            <a:noFill/>
          </a:endParaRPr>
        </a:p>
      </dgm:t>
    </dgm:pt>
    <dgm:pt modelId="{05C159E0-7738-43B2-913A-910ECFF25A32}" type="parTrans" cxnId="{5C835921-05CA-447D-B056-220DB0B86141}">
      <dgm:prSet/>
      <dgm:spPr/>
      <dgm:t>
        <a:bodyPr/>
        <a:lstStyle/>
        <a:p>
          <a:endParaRPr lang="pt-BR"/>
        </a:p>
      </dgm:t>
    </dgm:pt>
    <dgm:pt modelId="{638FF39E-0B0F-4458-93F0-E0526C5AC5FB}" type="pres">
      <dgm:prSet presAssocID="{6861C992-0B9F-44E3-8806-7E7C8DF0858D}" presName="Name0" presStyleCnt="0">
        <dgm:presLayoutVars>
          <dgm:chMax val="7"/>
          <dgm:chPref val="7"/>
          <dgm:dir/>
        </dgm:presLayoutVars>
      </dgm:prSet>
      <dgm:spPr/>
    </dgm:pt>
    <dgm:pt modelId="{4F919CD9-A010-4E21-8739-A95DB47A4558}" type="pres">
      <dgm:prSet presAssocID="{6861C992-0B9F-44E3-8806-7E7C8DF0858D}" presName="Name1" presStyleCnt="0"/>
      <dgm:spPr/>
    </dgm:pt>
    <dgm:pt modelId="{CB4D7A2C-BF72-4DF2-9535-5CBB34BC29CA}" type="pres">
      <dgm:prSet presAssocID="{82DBAF33-77E5-4C14-8370-DC7407519D01}" presName="picture_1" presStyleCnt="0"/>
      <dgm:spPr/>
    </dgm:pt>
    <dgm:pt modelId="{1E005E1F-4A04-43F2-8839-8AC5960FE9D6}" type="pres">
      <dgm:prSet presAssocID="{82DBAF33-77E5-4C14-8370-DC7407519D01}" presName="pictureRepeatNode" presStyleLbl="alignImgPlace1" presStyleIdx="0" presStyleCnt="1" custScaleX="199490" custScaleY="199490" custLinFactNeighborX="28030" custLinFactNeighborY="22449"/>
      <dgm:spPr/>
      <dgm:t>
        <a:bodyPr/>
        <a:lstStyle/>
        <a:p>
          <a:endParaRPr lang="pt-BR"/>
        </a:p>
      </dgm:t>
    </dgm:pt>
    <dgm:pt modelId="{289F8BD1-3C2D-4E9B-AEDF-DA2ECB726210}" type="pres">
      <dgm:prSet presAssocID="{F471E54F-9E7F-408F-8FF6-DCBF8CBD5091}" presName="text_1" presStyleLbl="node1" presStyleIdx="0" presStyleCnt="0" custLinFactX="151552" custLinFactY="-320755" custLinFactNeighborX="200000" custLinFactNeighborY="-4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835921-05CA-447D-B056-220DB0B86141}" srcId="{6861C992-0B9F-44E3-8806-7E7C8DF0858D}" destId="{F471E54F-9E7F-408F-8FF6-DCBF8CBD5091}" srcOrd="0" destOrd="0" parTransId="{05C159E0-7738-43B2-913A-910ECFF25A32}" sibTransId="{82DBAF33-77E5-4C14-8370-DC7407519D01}"/>
    <dgm:cxn modelId="{7BC6DC8E-1889-4A2E-9981-911A93A6A31C}" type="presOf" srcId="{F471E54F-9E7F-408F-8FF6-DCBF8CBD5091}" destId="{289F8BD1-3C2D-4E9B-AEDF-DA2ECB726210}" srcOrd="0" destOrd="0" presId="urn:microsoft.com/office/officeart/2008/layout/CircularPictureCallout"/>
    <dgm:cxn modelId="{3440B85E-F04B-4B8B-8CF5-6C72723A5957}" type="presOf" srcId="{82DBAF33-77E5-4C14-8370-DC7407519D01}" destId="{1E005E1F-4A04-43F2-8839-8AC5960FE9D6}" srcOrd="0" destOrd="0" presId="urn:microsoft.com/office/officeart/2008/layout/CircularPictureCallout"/>
    <dgm:cxn modelId="{B50D83B1-24D1-4B1B-87C4-7260214C1765}" type="presOf" srcId="{6861C992-0B9F-44E3-8806-7E7C8DF0858D}" destId="{638FF39E-0B0F-4458-93F0-E0526C5AC5FB}" srcOrd="0" destOrd="0" presId="urn:microsoft.com/office/officeart/2008/layout/CircularPictureCallout"/>
    <dgm:cxn modelId="{E8D8A275-2715-4B23-9529-950EAA28B3D9}" type="presParOf" srcId="{638FF39E-0B0F-4458-93F0-E0526C5AC5FB}" destId="{4F919CD9-A010-4E21-8739-A95DB47A4558}" srcOrd="0" destOrd="0" presId="urn:microsoft.com/office/officeart/2008/layout/CircularPictureCallout"/>
    <dgm:cxn modelId="{3B1CC661-59C2-4C46-A312-FC3C11BC5B2B}" type="presParOf" srcId="{4F919CD9-A010-4E21-8739-A95DB47A4558}" destId="{CB4D7A2C-BF72-4DF2-9535-5CBB34BC29CA}" srcOrd="0" destOrd="0" presId="urn:microsoft.com/office/officeart/2008/layout/CircularPictureCallout"/>
    <dgm:cxn modelId="{5BBF1571-005C-41E6-B974-A3DC6654A21C}" type="presParOf" srcId="{CB4D7A2C-BF72-4DF2-9535-5CBB34BC29CA}" destId="{1E005E1F-4A04-43F2-8839-8AC5960FE9D6}" srcOrd="0" destOrd="0" presId="urn:microsoft.com/office/officeart/2008/layout/CircularPictureCallout"/>
    <dgm:cxn modelId="{C9A8E1A0-E45F-4373-8391-4959949ACE71}" type="presParOf" srcId="{4F919CD9-A010-4E21-8739-A95DB47A4558}" destId="{289F8BD1-3C2D-4E9B-AEDF-DA2ECB726210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05E1F-4A04-43F2-8839-8AC5960FE9D6}">
      <dsp:nvSpPr>
        <dsp:cNvPr id="0" name=""/>
        <dsp:cNvSpPr/>
      </dsp:nvSpPr>
      <dsp:spPr>
        <a:xfrm>
          <a:off x="0" y="13741"/>
          <a:ext cx="5375096" cy="53750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F8BD1-3C2D-4E9B-AEDF-DA2ECB726210}">
      <dsp:nvSpPr>
        <dsp:cNvPr id="0" name=""/>
        <dsp:cNvSpPr/>
      </dsp:nvSpPr>
      <dsp:spPr>
        <a:xfrm>
          <a:off x="3664409" y="0"/>
          <a:ext cx="1724428" cy="88915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800" kern="1200" dirty="0"/>
        </a:p>
      </dsp:txBody>
      <dsp:txXfrm>
        <a:off x="3664409" y="0"/>
        <a:ext cx="1724428" cy="88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05E1F-4A04-43F2-8839-8AC5960FE9D6}">
      <dsp:nvSpPr>
        <dsp:cNvPr id="0" name=""/>
        <dsp:cNvSpPr/>
      </dsp:nvSpPr>
      <dsp:spPr>
        <a:xfrm>
          <a:off x="13741" y="13741"/>
          <a:ext cx="5375096" cy="53750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F8BD1-3C2D-4E9B-AEDF-DA2ECB726210}">
      <dsp:nvSpPr>
        <dsp:cNvPr id="0" name=""/>
        <dsp:cNvSpPr/>
      </dsp:nvSpPr>
      <dsp:spPr>
        <a:xfrm>
          <a:off x="3664409" y="0"/>
          <a:ext cx="1724428" cy="88915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800" kern="1200" dirty="0"/>
        </a:p>
      </dsp:txBody>
      <dsp:txXfrm>
        <a:off x="3664409" y="0"/>
        <a:ext cx="1724428" cy="88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Lucida Grande" charset="0"/>
              </a:rPr>
              <a:t>Second level</a:t>
            </a:r>
          </a:p>
          <a:p>
            <a:pPr lvl="2"/>
            <a:r>
              <a:rPr lang="en-US" noProof="0" smtClean="0">
                <a:sym typeface="Lucida Grande" charset="0"/>
              </a:rPr>
              <a:t>Third level</a:t>
            </a:r>
          </a:p>
          <a:p>
            <a:pPr lvl="3"/>
            <a:r>
              <a:rPr lang="en-US" noProof="0" smtClean="0">
                <a:sym typeface="Lucida Grande" charset="0"/>
              </a:rPr>
              <a:t>Fourth level</a:t>
            </a:r>
          </a:p>
          <a:p>
            <a:pPr lvl="4"/>
            <a:r>
              <a:rPr lang="en-US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6085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25500" rtl="0" eaLnBrk="0" fontAlgn="base" hangingPunct="0">
      <a:spcBef>
        <a:spcPct val="0"/>
      </a:spcBef>
      <a:spcAft>
        <a:spcPct val="0"/>
      </a:spcAft>
      <a:defRPr sz="30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1pPr>
    <a:lvl2pPr marL="228600" algn="l" defTabSz="825500" rtl="0" eaLnBrk="0" fontAlgn="base" hangingPunct="0">
      <a:spcBef>
        <a:spcPct val="0"/>
      </a:spcBef>
      <a:spcAft>
        <a:spcPct val="0"/>
      </a:spcAft>
      <a:defRPr sz="30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457200" algn="l" defTabSz="825500" rtl="0" eaLnBrk="0" fontAlgn="base" hangingPunct="0">
      <a:spcBef>
        <a:spcPct val="0"/>
      </a:spcBef>
      <a:spcAft>
        <a:spcPct val="0"/>
      </a:spcAft>
      <a:defRPr sz="30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685800" algn="l" defTabSz="825500" rtl="0" eaLnBrk="0" fontAlgn="base" hangingPunct="0">
      <a:spcBef>
        <a:spcPct val="0"/>
      </a:spcBef>
      <a:spcAft>
        <a:spcPct val="0"/>
      </a:spcAft>
      <a:defRPr sz="30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914400" algn="l" defTabSz="825500" rtl="0" eaLnBrk="0" fontAlgn="base" hangingPunct="0">
      <a:spcBef>
        <a:spcPct val="0"/>
      </a:spcBef>
      <a:spcAft>
        <a:spcPct val="0"/>
      </a:spcAft>
      <a:defRPr sz="30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Moodle é o melhor LMS ao mesmo tempo que pode não</a:t>
            </a:r>
            <a:r>
              <a:rPr lang="pt-BR" baseline="0" dirty="0" smtClean="0"/>
              <a:t> ser o melhor LMS</a:t>
            </a:r>
            <a:r>
              <a:rPr lang="pt-BR" dirty="0" smtClean="0"/>
              <a:t>.</a:t>
            </a:r>
            <a:endParaRPr lang="pt-BR" baseline="0" dirty="0" smtClean="0"/>
          </a:p>
          <a:p>
            <a:r>
              <a:rPr lang="pt-BR" baseline="0" dirty="0" smtClean="0"/>
              <a:t>Pior porque geralmente não nos atende de imediato e então é necessário modificá-lo.</a:t>
            </a:r>
          </a:p>
          <a:p>
            <a:r>
              <a:rPr lang="pt-BR" baseline="0" dirty="0" smtClean="0"/>
              <a:t>Então o Moodle se torna o melhor LMS porque nos permite personalizá-lo.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069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módulo </a:t>
            </a:r>
            <a:r>
              <a:rPr lang="pt-BR" baseline="0" dirty="0" err="1" smtClean="0"/>
              <a:t>Quiz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510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Nem sempre o </a:t>
            </a:r>
            <a:r>
              <a:rPr lang="pt-BR" dirty="0" err="1" smtClean="0"/>
              <a:t>renderer</a:t>
            </a:r>
            <a:r>
              <a:rPr lang="pt-BR" dirty="0" smtClean="0"/>
              <a:t> nos ajuda....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5542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Todo </a:t>
            </a:r>
            <a:r>
              <a:rPr lang="pt-BR" dirty="0" err="1" smtClean="0"/>
              <a:t>plugin</a:t>
            </a:r>
            <a:r>
              <a:rPr lang="pt-BR" dirty="0" smtClean="0"/>
              <a:t> que se preze usa esta linha para imprimir desde</a:t>
            </a:r>
            <a:r>
              <a:rPr lang="pt-BR" baseline="0" dirty="0" smtClean="0"/>
              <a:t> o cabeçalho HTML até antes do região “</a:t>
            </a:r>
            <a:r>
              <a:rPr lang="pt-BR" baseline="0" dirty="0" err="1" smtClean="0"/>
              <a:t>main</a:t>
            </a:r>
            <a:r>
              <a:rPr lang="pt-BR" baseline="0" dirty="0" smtClean="0"/>
              <a:t>” de sua página.</a:t>
            </a:r>
          </a:p>
          <a:p>
            <a:r>
              <a:rPr lang="pt-BR" baseline="0" dirty="0" smtClean="0"/>
              <a:t>Este método tem um detalhe. Assim que iniciado ele procura um método no tema para ser executado.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343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Ele procura</a:t>
            </a:r>
            <a:r>
              <a:rPr lang="pt-BR" baseline="0" dirty="0" smtClean="0"/>
              <a:t> o método “</a:t>
            </a:r>
            <a:r>
              <a:rPr lang="pt-BR" baseline="0" dirty="0" err="1" smtClean="0"/>
              <a:t>theme_mytheme_page_init</a:t>
            </a:r>
            <a:r>
              <a:rPr lang="pt-BR" baseline="0" dirty="0" smtClean="0"/>
              <a:t>()”.</a:t>
            </a:r>
          </a:p>
          <a:p>
            <a:r>
              <a:rPr lang="pt-BR" baseline="0" dirty="0" smtClean="0"/>
              <a:t>Este método recebe um objeto “</a:t>
            </a:r>
            <a:r>
              <a:rPr lang="pt-BR" baseline="0" dirty="0" err="1" smtClean="0"/>
              <a:t>moodle_page</a:t>
            </a:r>
            <a:r>
              <a:rPr lang="pt-BR" baseline="0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639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</a:t>
            </a:r>
            <a:r>
              <a:rPr lang="pt-BR" baseline="0" dirty="0" smtClean="0"/>
              <a:t> principal objetivo deste método é realizar o carregamento de conteúdo no HTML, por exemplo carregar </a:t>
            </a:r>
            <a:r>
              <a:rPr lang="pt-BR" baseline="0" dirty="0" err="1" smtClean="0"/>
              <a:t>jQuery</a:t>
            </a:r>
            <a:r>
              <a:rPr lang="pt-BR" baseline="0" dirty="0" smtClean="0"/>
              <a:t> e demais arquivos </a:t>
            </a:r>
            <a:r>
              <a:rPr lang="pt-BR" baseline="0" dirty="0" err="1" smtClean="0"/>
              <a:t>Javascript</a:t>
            </a:r>
            <a:r>
              <a:rPr lang="pt-BR" baseline="0" dirty="0" smtClean="0"/>
              <a:t> que estão no tema.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58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Podemos realizar</a:t>
            </a:r>
            <a:r>
              <a:rPr lang="pt-BR" baseline="0" dirty="0" smtClean="0"/>
              <a:t> uma intercepção.</a:t>
            </a:r>
          </a:p>
          <a:p>
            <a:r>
              <a:rPr lang="pt-BR" baseline="0" dirty="0" smtClean="0"/>
              <a:t>A partir da URL localizamos a caminho do arquivo que realiza o processamento do recurso solicitado e podemos modificar o seu fluxo.</a:t>
            </a:r>
          </a:p>
        </p:txBody>
      </p:sp>
    </p:spTree>
    <p:extLst>
      <p:ext uri="{BB962C8B-B14F-4D97-AF65-F5344CB8AC3E}">
        <p14:creationId xmlns:p14="http://schemas.microsoft.com/office/powerpoint/2010/main" val="293705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Pequenos Problemas,</a:t>
            </a:r>
            <a:r>
              <a:rPr lang="pt-BR" baseline="0" dirty="0" smtClean="0"/>
              <a:t> Grandes Soluções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5281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 um projeto,</a:t>
            </a:r>
            <a:r>
              <a:rPr lang="pt-BR" baseline="0" dirty="0" smtClean="0"/>
              <a:t> por usabilidade, queria um acesso direto ao SCORM sem passar por aquela tela que tem que clicar no botão “Entrar”.</a:t>
            </a:r>
          </a:p>
        </p:txBody>
      </p:sp>
    </p:spTree>
    <p:extLst>
      <p:ext uri="{BB962C8B-B14F-4D97-AF65-F5344CB8AC3E}">
        <p14:creationId xmlns:p14="http://schemas.microsoft.com/office/powerpoint/2010/main" val="3038936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err="1" smtClean="0"/>
              <a:t>Javascript</a:t>
            </a:r>
            <a:r>
              <a:rPr lang="pt-BR" baseline="0" dirty="0" smtClean="0"/>
              <a:t> me atendeu. Via </a:t>
            </a:r>
            <a:r>
              <a:rPr lang="pt-BR" baseline="0" dirty="0" err="1" smtClean="0"/>
              <a:t>jQuery</a:t>
            </a:r>
            <a:r>
              <a:rPr lang="pt-BR" baseline="0" dirty="0" smtClean="0"/>
              <a:t> foi simulado um clique no botão “Entrar” e direciona direto pro conteúdo.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196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Como disponibilizar na interface gráfica</a:t>
            </a:r>
            <a:r>
              <a:rPr lang="pt-BR" baseline="0" dirty="0" smtClean="0"/>
              <a:t> um controle para ativar ou desativar um item de customização?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80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Temos</a:t>
            </a:r>
            <a:r>
              <a:rPr lang="pt-BR" baseline="0" dirty="0" smtClean="0"/>
              <a:t> o melhor LMS, que nos trouxe aqui hoje, e podemos personalizá-lo para atender nossa necessidade.</a:t>
            </a:r>
          </a:p>
          <a:p>
            <a:r>
              <a:rPr lang="pt-BR" baseline="0" dirty="0" smtClean="0"/>
              <a:t>Podemos </a:t>
            </a:r>
            <a:r>
              <a:rPr lang="pt-BR" baseline="0" dirty="0" smtClean="0"/>
              <a:t>customizar a interface gráfica para aplicar a identidade visual. Porém pode ser necessário ir além e modificar o padrão de componentes do </a:t>
            </a:r>
            <a:r>
              <a:rPr lang="pt-BR" baseline="0" dirty="0" smtClean="0"/>
              <a:t>Moodle.</a:t>
            </a:r>
          </a:p>
          <a:p>
            <a:r>
              <a:rPr lang="pt-BR" dirty="0" smtClean="0"/>
              <a:t>O </a:t>
            </a:r>
            <a:r>
              <a:rPr lang="pt-BR" dirty="0" smtClean="0"/>
              <a:t>Moodle tem a arquitetura</a:t>
            </a:r>
            <a:r>
              <a:rPr lang="pt-BR" baseline="0" dirty="0" smtClean="0"/>
              <a:t> modular, os componentes trabalham o processamento e dá a saída pelo tema.</a:t>
            </a:r>
          </a:p>
        </p:txBody>
      </p:sp>
    </p:spTree>
    <p:extLst>
      <p:ext uri="{BB962C8B-B14F-4D97-AF65-F5344CB8AC3E}">
        <p14:creationId xmlns:p14="http://schemas.microsoft.com/office/powerpoint/2010/main" val="2754506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Moodle permite criar uma página de</a:t>
            </a:r>
            <a:r>
              <a:rPr lang="pt-BR" baseline="0" dirty="0" smtClean="0"/>
              <a:t> configuração para personalizar itens, como cores e ativar/desativar recursos.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791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 de itens de personalização. Note que um </a:t>
            </a:r>
            <a:r>
              <a:rPr lang="pt-BR" baseline="0" dirty="0" err="1" smtClean="0"/>
              <a:t>checkbox</a:t>
            </a:r>
            <a:r>
              <a:rPr lang="pt-BR" baseline="0" dirty="0" smtClean="0"/>
              <a:t> pode ser utilizado para este controle.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981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Então o</a:t>
            </a:r>
            <a:r>
              <a:rPr lang="pt-BR" baseline="0" dirty="0" smtClean="0"/>
              <a:t> valor do item pode ser recuperado e tratado para controlar os recursos no tema.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78437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15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Ao customizar o Moodle queremos que nossa instalação mantenha a integridade e possa continuar recebendo atualizações.</a:t>
            </a:r>
          </a:p>
          <a:p>
            <a:r>
              <a:rPr lang="pt-BR" baseline="0" dirty="0" smtClean="0"/>
              <a:t>O tema não é crítico ao funcionamento/processamento da </a:t>
            </a:r>
            <a:r>
              <a:rPr lang="pt-BR" baseline="0" dirty="0" smtClean="0"/>
              <a:t>aplicação.</a:t>
            </a:r>
          </a:p>
          <a:p>
            <a:r>
              <a:rPr lang="pt-BR" baseline="0" dirty="0" smtClean="0"/>
              <a:t>O </a:t>
            </a:r>
            <a:r>
              <a:rPr lang="pt-BR" baseline="0" dirty="0" smtClean="0"/>
              <a:t>tema é responsável por receber o conteúdo que será apresentado ao usuário e dependendo do tipo de conteúdo será aplicado à um layout/molde.</a:t>
            </a:r>
          </a:p>
          <a:p>
            <a:r>
              <a:rPr lang="pt-BR" baseline="0" dirty="0" smtClean="0"/>
              <a:t>Geralmente podemos personalizar o layout/molde, mas e quando for necessário personalizar o conteúdo processado pelos componentes? Digamos que o tema é um componente flexível no Moodle, pode-se alterar o tema e a aplicação continua funcionando.</a:t>
            </a:r>
          </a:p>
          <a:p>
            <a:r>
              <a:rPr lang="pt-BR" baseline="0" dirty="0" smtClean="0"/>
              <a:t>Ao invés de ir direto no código do Moodle podemos utilizar algumas técnicas para </a:t>
            </a:r>
            <a:r>
              <a:rPr lang="pt-BR" baseline="0" dirty="0" smtClean="0"/>
              <a:t>realizar adaptações/customizações/personalizações.</a:t>
            </a:r>
            <a:endParaRPr lang="pt-B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6783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25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Desde a versão 2.0, componentes como curso, formatos de curso, calendário e módulos de atividades possuem um arquivo chamado “</a:t>
            </a:r>
            <a:r>
              <a:rPr lang="pt-BR" baseline="0" dirty="0" err="1" smtClean="0"/>
              <a:t>renderer.php</a:t>
            </a:r>
            <a:r>
              <a:rPr lang="pt-BR" baseline="0" dirty="0" smtClean="0"/>
              <a:t>” para gerar pequenos trechos de HTML do conteúdo que será . E podemos personalizar os métodos que estão nesse arquivos no arquivo “</a:t>
            </a:r>
            <a:r>
              <a:rPr lang="pt-BR" baseline="0" dirty="0" err="1" smtClean="0"/>
              <a:t>renderers.php</a:t>
            </a:r>
            <a:r>
              <a:rPr lang="pt-BR" baseline="0" dirty="0" smtClean="0"/>
              <a:t>” que fica no diretório do tema.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297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Core do Moodle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064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842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formato de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368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componente calendário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000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Renderer</a:t>
            </a:r>
            <a:r>
              <a:rPr lang="pt-BR" baseline="0" dirty="0" smtClean="0"/>
              <a:t> do módulo Fórum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82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0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120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/>
          </p:cNvSpPr>
          <p:nvPr userDrawn="1"/>
        </p:nvSpPr>
        <p:spPr bwMode="auto">
          <a:xfrm>
            <a:off x="-57149" y="10083800"/>
            <a:ext cx="18411825" cy="3784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4693464" y="12086077"/>
            <a:ext cx="8910599" cy="1080368"/>
          </a:xfrm>
        </p:spPr>
        <p:txBody>
          <a:bodyPr>
            <a:noAutofit/>
          </a:bodyPr>
          <a:lstStyle>
            <a:lvl1pPr algn="ctr">
              <a:defRPr sz="3300" b="1">
                <a:solidFill>
                  <a:srgbClr val="4D4D4D"/>
                </a:solidFill>
                <a:latin typeface="Aleo" panose="020F0502020204030203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3522" y="10274300"/>
            <a:ext cx="7510482" cy="1625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22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/>
          </p:cNvSpPr>
          <p:nvPr userDrawn="1"/>
        </p:nvSpPr>
        <p:spPr bwMode="auto">
          <a:xfrm>
            <a:off x="9172575" y="0"/>
            <a:ext cx="9124950" cy="13716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r>
              <a: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4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446" y="716033"/>
            <a:ext cx="7510482" cy="1625600"/>
          </a:xfrm>
        </p:spPr>
        <p:txBody>
          <a:bodyPr/>
          <a:lstStyle/>
          <a:p>
            <a:r>
              <a:rPr lang="pl-PL" dirty="0" smtClean="0"/>
              <a:t>Kliknij, aby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985838" y="2681291"/>
            <a:ext cx="7510091" cy="3671887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  <a:lvl2pPr>
              <a:defRPr>
                <a:solidFill>
                  <a:srgbClr val="4D4D4D"/>
                </a:solidFill>
              </a:defRPr>
            </a:lvl2pPr>
            <a:lvl3pPr>
              <a:defRPr>
                <a:solidFill>
                  <a:srgbClr val="4D4D4D"/>
                </a:solidFill>
              </a:defRPr>
            </a:lvl3pPr>
            <a:lvl4pPr>
              <a:defRPr>
                <a:solidFill>
                  <a:srgbClr val="4D4D4D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3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/>
          </p:cNvSpPr>
          <p:nvPr userDrawn="1"/>
        </p:nvSpPr>
        <p:spPr bwMode="auto">
          <a:xfrm>
            <a:off x="6543676" y="-14288"/>
            <a:ext cx="11793141" cy="138001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9246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7"/>
                </a:lnTo>
                <a:lnTo>
                  <a:pt x="9246" y="23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sz="4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446" y="716033"/>
            <a:ext cx="7510482" cy="1625600"/>
          </a:xfrm>
        </p:spPr>
        <p:txBody>
          <a:bodyPr/>
          <a:lstStyle/>
          <a:p>
            <a:r>
              <a:rPr lang="pl-PL" dirty="0" smtClean="0"/>
              <a:t>Kliknij, aby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985838" y="2681291"/>
            <a:ext cx="7510091" cy="3671887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  <a:lvl2pPr>
              <a:defRPr>
                <a:solidFill>
                  <a:srgbClr val="4D4D4D"/>
                </a:solidFill>
              </a:defRPr>
            </a:lvl2pPr>
            <a:lvl3pPr>
              <a:defRPr>
                <a:solidFill>
                  <a:srgbClr val="4D4D4D"/>
                </a:solidFill>
              </a:defRPr>
            </a:lvl3pPr>
            <a:lvl4pPr>
              <a:defRPr>
                <a:solidFill>
                  <a:srgbClr val="4D4D4D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7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446" y="716033"/>
            <a:ext cx="12100992" cy="16256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6" name="AutoShape 1"/>
          <p:cNvSpPr>
            <a:spLocks/>
          </p:cNvSpPr>
          <p:nvPr userDrawn="1"/>
        </p:nvSpPr>
        <p:spPr bwMode="auto">
          <a:xfrm>
            <a:off x="1" y="3835400"/>
            <a:ext cx="18278475" cy="4470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6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9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0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3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8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3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5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5" r:id="rId13"/>
    <p:sldLayoutId id="2147483664" r:id="rId14"/>
    <p:sldLayoutId id="2147483666" r:id="rId15"/>
    <p:sldLayoutId id="2147483667" r:id="rId1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gif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gif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5"/>
          <p:cNvSpPr>
            <a:spLocks/>
          </p:cNvSpPr>
          <p:nvPr/>
        </p:nvSpPr>
        <p:spPr bwMode="auto">
          <a:xfrm>
            <a:off x="-77663" y="8946232"/>
            <a:ext cx="18411825" cy="2838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ctr" eaLnBrk="1">
              <a:defRPr/>
            </a:pPr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0" name="AutoShape 7"/>
          <p:cNvSpPr>
            <a:spLocks/>
          </p:cNvSpPr>
          <p:nvPr/>
        </p:nvSpPr>
        <p:spPr bwMode="auto">
          <a:xfrm>
            <a:off x="914575" y="8946233"/>
            <a:ext cx="16195128" cy="2812800"/>
          </a:xfrm>
          <a:custGeom>
            <a:avLst/>
            <a:gdLst>
              <a:gd name="T0" fmla="*/ 4364038 w 21600"/>
              <a:gd name="T1" fmla="*/ 755650 h 21600"/>
              <a:gd name="T2" fmla="*/ 4364038 w 21600"/>
              <a:gd name="T3" fmla="*/ 755650 h 21600"/>
              <a:gd name="T4" fmla="*/ 4364038 w 21600"/>
              <a:gd name="T5" fmla="*/ 755650 h 21600"/>
              <a:gd name="T6" fmla="*/ 4364038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960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MICHAEL MENESES</a:t>
            </a:r>
            <a:endParaRPr lang="en-US" sz="6000" dirty="0"/>
          </a:p>
        </p:txBody>
      </p:sp>
      <p:sp>
        <p:nvSpPr>
          <p:cNvPr id="9" name="AutoShape 10"/>
          <p:cNvSpPr>
            <a:spLocks/>
          </p:cNvSpPr>
          <p:nvPr/>
        </p:nvSpPr>
        <p:spPr bwMode="auto">
          <a:xfrm>
            <a:off x="0" y="1241376"/>
            <a:ext cx="18288000" cy="6516737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Controle total de customização do Moodle pelo 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Tema</a:t>
            </a:r>
            <a:endParaRPr lang="pt-BR" sz="12450" b="1" dirty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pic>
        <p:nvPicPr>
          <p:cNvPr id="5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7356405" y="11898560"/>
            <a:ext cx="3575190" cy="12497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3" y="5195415"/>
            <a:ext cx="17715882" cy="7408461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format_section_renderer_base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16" y="217748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course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format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26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43" y="5993904"/>
            <a:ext cx="17715882" cy="4265741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core_calendar_renderer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16" y="217748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calendar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01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04" y="5352514"/>
            <a:ext cx="15965204" cy="6768752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mod_forum_renderer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16" y="217748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mod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forum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79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04" y="5655886"/>
            <a:ext cx="15965204" cy="6162008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mod_quiz_renderer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16" y="217748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mod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quiz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91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35024" y="5345832"/>
            <a:ext cx="1828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Como utilizar?</a:t>
            </a:r>
            <a:endParaRPr lang="pt-BR" sz="199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41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9" y="6855450"/>
            <a:ext cx="16993827" cy="2939064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11338" y="2315018"/>
            <a:ext cx="1828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Definir no “</a:t>
            </a:r>
            <a:r>
              <a:rPr lang="pt-BR" sz="6600" dirty="0" err="1" smtClean="0">
                <a:solidFill>
                  <a:schemeClr val="bg1"/>
                </a:solidFill>
              </a:rPr>
              <a:t>config.php</a:t>
            </a:r>
            <a:r>
              <a:rPr lang="pt-BR" sz="6600" dirty="0" smtClean="0">
                <a:solidFill>
                  <a:schemeClr val="bg1"/>
                </a:solidFill>
              </a:rPr>
              <a:t>” que o tema está habilitado para sobrescrever os “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r>
              <a:rPr lang="pt-BR" sz="6600" dirty="0" smtClean="0">
                <a:solidFill>
                  <a:schemeClr val="bg1"/>
                </a:solidFill>
              </a:rPr>
              <a:t>”.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936" y="5296294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config.php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425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58" y="6785992"/>
            <a:ext cx="17846861" cy="5907206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11338" y="2315018"/>
            <a:ext cx="1828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Criar o arquivo “</a:t>
            </a:r>
            <a:r>
              <a:rPr lang="pt-BR" sz="6600" dirty="0" err="1" smtClean="0">
                <a:solidFill>
                  <a:schemeClr val="bg1"/>
                </a:solidFill>
              </a:rPr>
              <a:t>renderers.php</a:t>
            </a:r>
            <a:r>
              <a:rPr lang="pt-BR" sz="6600" dirty="0" smtClean="0">
                <a:solidFill>
                  <a:schemeClr val="bg1"/>
                </a:solidFill>
              </a:rPr>
              <a:t>”</a:t>
            </a:r>
            <a:br>
              <a:rPr lang="pt-BR" sz="6600" dirty="0" smtClean="0">
                <a:solidFill>
                  <a:schemeClr val="bg1"/>
                </a:solidFill>
              </a:rPr>
            </a:br>
            <a:r>
              <a:rPr lang="pt-BR" sz="6600" dirty="0" smtClean="0">
                <a:solidFill>
                  <a:schemeClr val="bg1"/>
                </a:solidFill>
              </a:rPr>
              <a:t>na pasta do tema.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936" y="5296294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renderers.php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35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5633864"/>
            <a:ext cx="1828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Copie o método do “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r>
              <a:rPr lang="pt-BR" sz="6600" dirty="0" smtClean="0">
                <a:solidFill>
                  <a:schemeClr val="bg1"/>
                </a:solidFill>
              </a:rPr>
              <a:t>” que deseja customizar para o arquivo “</a:t>
            </a:r>
            <a:r>
              <a:rPr lang="pt-BR" sz="6600" dirty="0" err="1" smtClean="0">
                <a:solidFill>
                  <a:schemeClr val="bg1"/>
                </a:solidFill>
              </a:rPr>
              <a:t>renderers.php</a:t>
            </a:r>
            <a:r>
              <a:rPr lang="pt-BR" sz="6600" dirty="0" smtClean="0">
                <a:solidFill>
                  <a:schemeClr val="bg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584337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8" y="3329608"/>
            <a:ext cx="17636700" cy="7992888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088" y="145740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renderers.php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76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35024" y="5345832"/>
            <a:ext cx="1828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LIVE</a:t>
            </a:r>
            <a:endParaRPr lang="pt-BR" sz="199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457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/>
          </p:cNvSpPr>
          <p:nvPr/>
        </p:nvSpPr>
        <p:spPr bwMode="auto">
          <a:xfrm>
            <a:off x="6994949" y="0"/>
            <a:ext cx="11366075" cy="13716000"/>
          </a:xfrm>
          <a:custGeom>
            <a:avLst/>
            <a:gdLst>
              <a:gd name="T0" fmla="*/ 7862094 w 21600"/>
              <a:gd name="T1" fmla="*/ 6900069 h 21600"/>
              <a:gd name="T2" fmla="*/ 7862094 w 21600"/>
              <a:gd name="T3" fmla="*/ 6900069 h 21600"/>
              <a:gd name="T4" fmla="*/ 7862094 w 21600"/>
              <a:gd name="T5" fmla="*/ 6900069 h 21600"/>
              <a:gd name="T6" fmla="*/ 7862094 w 21600"/>
              <a:gd name="T7" fmla="*/ 6900069 h 21600"/>
              <a:gd name="T8" fmla="*/ 0 60000 65536"/>
              <a:gd name="T9" fmla="*/ 0 60000 65536"/>
              <a:gd name="T10" fmla="*/ 0 60000 65536"/>
              <a:gd name="T11" fmla="*/ 0 60000 65536"/>
              <a:gd name="connsiteX0" fmla="*/ 4890 w 17244"/>
              <a:gd name="connsiteY0" fmla="*/ 23 h 21600"/>
              <a:gd name="connsiteX1" fmla="*/ 17174 w 17244"/>
              <a:gd name="connsiteY1" fmla="*/ 0 h 21600"/>
              <a:gd name="connsiteX2" fmla="*/ 17244 w 17244"/>
              <a:gd name="connsiteY2" fmla="*/ 21600 h 21600"/>
              <a:gd name="connsiteX3" fmla="*/ 0 w 17244"/>
              <a:gd name="connsiteY3" fmla="*/ 21547 h 21600"/>
              <a:gd name="connsiteX4" fmla="*/ 4890 w 17244"/>
              <a:gd name="connsiteY4" fmla="*/ 23 h 21600"/>
              <a:gd name="connsiteX0" fmla="*/ 3889 w 17244"/>
              <a:gd name="connsiteY0" fmla="*/ 23 h 21600"/>
              <a:gd name="connsiteX1" fmla="*/ 17174 w 17244"/>
              <a:gd name="connsiteY1" fmla="*/ 0 h 21600"/>
              <a:gd name="connsiteX2" fmla="*/ 17244 w 17244"/>
              <a:gd name="connsiteY2" fmla="*/ 21600 h 21600"/>
              <a:gd name="connsiteX3" fmla="*/ 0 w 17244"/>
              <a:gd name="connsiteY3" fmla="*/ 21547 h 21600"/>
              <a:gd name="connsiteX4" fmla="*/ 3889 w 17244"/>
              <a:gd name="connsiteY4" fmla="*/ 23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44" h="21600">
                <a:moveTo>
                  <a:pt x="3889" y="23"/>
                </a:moveTo>
                <a:lnTo>
                  <a:pt x="17174" y="0"/>
                </a:lnTo>
                <a:cubicBezTo>
                  <a:pt x="17197" y="7200"/>
                  <a:pt x="17221" y="14400"/>
                  <a:pt x="17244" y="21600"/>
                </a:cubicBezTo>
                <a:lnTo>
                  <a:pt x="0" y="21547"/>
                </a:lnTo>
                <a:lnTo>
                  <a:pt x="3889" y="23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sz="4200" dirty="0"/>
          </a:p>
        </p:txBody>
      </p:sp>
      <p:sp>
        <p:nvSpPr>
          <p:cNvPr id="4105" name="AutoShape 8"/>
          <p:cNvSpPr>
            <a:spLocks/>
          </p:cNvSpPr>
          <p:nvPr/>
        </p:nvSpPr>
        <p:spPr bwMode="auto">
          <a:xfrm>
            <a:off x="1914407" y="9392525"/>
            <a:ext cx="4999580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40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Michael Meneses</a:t>
            </a:r>
            <a:endParaRPr lang="en-US" sz="4800" dirty="0"/>
          </a:p>
        </p:txBody>
      </p:sp>
      <p:sp>
        <p:nvSpPr>
          <p:cNvPr id="4117" name="AutoShape 20"/>
          <p:cNvSpPr>
            <a:spLocks/>
          </p:cNvSpPr>
          <p:nvPr/>
        </p:nvSpPr>
        <p:spPr bwMode="auto">
          <a:xfrm>
            <a:off x="288007" y="323925"/>
            <a:ext cx="10944225" cy="1133475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Sobre mim</a:t>
            </a:r>
            <a:endParaRPr lang="en-US" sz="4200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10224120" y="10253117"/>
            <a:ext cx="7236804" cy="2509539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sx="1000" sy="1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algn="ctr" eaLnBrk="1"/>
            <a:endParaRPr lang="pt-BR" sz="4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3008" y="11127947"/>
            <a:ext cx="3679031" cy="1300163"/>
          </a:xfrm>
          <a:prstGeom prst="rect">
            <a:avLst/>
          </a:prstGeom>
        </p:spPr>
      </p:pic>
      <p:sp>
        <p:nvSpPr>
          <p:cNvPr id="33" name="AutoShape 8"/>
          <p:cNvSpPr>
            <a:spLocks/>
          </p:cNvSpPr>
          <p:nvPr/>
        </p:nvSpPr>
        <p:spPr bwMode="auto">
          <a:xfrm>
            <a:off x="10224122" y="10301570"/>
            <a:ext cx="7236803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33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Desenvolvedor Moodle</a:t>
            </a:r>
            <a:endParaRPr lang="en-US" sz="4200" dirty="0"/>
          </a:p>
        </p:txBody>
      </p:sp>
      <p:sp>
        <p:nvSpPr>
          <p:cNvPr id="34" name="Retângulo 33"/>
          <p:cNvSpPr/>
          <p:nvPr/>
        </p:nvSpPr>
        <p:spPr bwMode="auto">
          <a:xfrm>
            <a:off x="10224120" y="593304"/>
            <a:ext cx="7236804" cy="280308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sx="1000" sy="1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algn="ctr" eaLnBrk="1"/>
            <a:endParaRPr lang="pt-BR" sz="4200" dirty="0"/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3179" y="1879669"/>
            <a:ext cx="3679031" cy="1205470"/>
          </a:xfrm>
          <a:prstGeom prst="rect">
            <a:avLst/>
          </a:prstGeom>
        </p:spPr>
      </p:pic>
      <p:sp>
        <p:nvSpPr>
          <p:cNvPr id="36" name="AutoShape 8"/>
          <p:cNvSpPr>
            <a:spLocks/>
          </p:cNvSpPr>
          <p:nvPr/>
        </p:nvSpPr>
        <p:spPr bwMode="auto">
          <a:xfrm>
            <a:off x="10224121" y="1113945"/>
            <a:ext cx="7236803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33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Graduando em </a:t>
            </a:r>
            <a:br>
              <a:rPr lang="en-US" sz="33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</a:br>
            <a:r>
              <a:rPr lang="en-US" sz="33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Análise e Desenvolvimento de Sistemas</a:t>
            </a:r>
            <a:endParaRPr lang="en-US" sz="4200" dirty="0"/>
          </a:p>
        </p:txBody>
      </p:sp>
      <p:sp>
        <p:nvSpPr>
          <p:cNvPr id="37" name="Retângulo 36"/>
          <p:cNvSpPr/>
          <p:nvPr/>
        </p:nvSpPr>
        <p:spPr bwMode="auto">
          <a:xfrm>
            <a:off x="10224120" y="3905672"/>
            <a:ext cx="7236804" cy="2708045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sx="1000" sy="1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algn="ctr" eaLnBrk="1"/>
            <a:endParaRPr lang="pt-BR" sz="4200" dirty="0"/>
          </a:p>
        </p:txBody>
      </p:sp>
      <p:sp>
        <p:nvSpPr>
          <p:cNvPr id="39" name="AutoShape 8"/>
          <p:cNvSpPr>
            <a:spLocks/>
          </p:cNvSpPr>
          <p:nvPr/>
        </p:nvSpPr>
        <p:spPr bwMode="auto">
          <a:xfrm>
            <a:off x="10224122" y="4056750"/>
            <a:ext cx="7236803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3300" b="1" dirty="0" err="1" smtClean="0">
                <a:solidFill>
                  <a:srgbClr val="4D4D4D"/>
                </a:solidFill>
                <a:latin typeface="Aleo" panose="020F0502020204030203" pitchFamily="34" charset="0"/>
                <a:sym typeface="Aleo Regular" charset="0"/>
              </a:rPr>
              <a:t>Colaborador</a:t>
            </a:r>
            <a:endParaRPr lang="en-US" sz="4200" dirty="0"/>
          </a:p>
        </p:txBody>
      </p:sp>
      <p:sp>
        <p:nvSpPr>
          <p:cNvPr id="40" name="AutoShape 8"/>
          <p:cNvSpPr>
            <a:spLocks/>
          </p:cNvSpPr>
          <p:nvPr/>
        </p:nvSpPr>
        <p:spPr bwMode="auto">
          <a:xfrm>
            <a:off x="1995369" y="10052427"/>
            <a:ext cx="4999580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4000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Brasília/DF</a:t>
            </a:r>
            <a:endParaRPr lang="en-US" sz="4800" dirty="0"/>
          </a:p>
        </p:txBody>
      </p:sp>
      <p:sp>
        <p:nvSpPr>
          <p:cNvPr id="17" name="Retângulo 16"/>
          <p:cNvSpPr/>
          <p:nvPr/>
        </p:nvSpPr>
        <p:spPr bwMode="auto">
          <a:xfrm>
            <a:off x="10224120" y="6999555"/>
            <a:ext cx="7236804" cy="2509539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sx="1000" sy="1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algn="ctr" eaLnBrk="1"/>
            <a:endParaRPr lang="pt-BR" sz="4200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3179" y="8102383"/>
            <a:ext cx="3679031" cy="985454"/>
          </a:xfrm>
          <a:prstGeom prst="rect">
            <a:avLst/>
          </a:prstGeom>
        </p:spPr>
      </p:pic>
      <p:sp>
        <p:nvSpPr>
          <p:cNvPr id="19" name="AutoShape 8"/>
          <p:cNvSpPr>
            <a:spLocks/>
          </p:cNvSpPr>
          <p:nvPr/>
        </p:nvSpPr>
        <p:spPr bwMode="auto">
          <a:xfrm>
            <a:off x="10224122" y="7048008"/>
            <a:ext cx="7236803" cy="826377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3300" b="1" dirty="0" err="1" smtClean="0">
                <a:solidFill>
                  <a:srgbClr val="4D4D4D"/>
                </a:solidFill>
                <a:latin typeface="Aleo" panose="020F0502020204030203" pitchFamily="34" charset="0"/>
                <a:sym typeface="Aleo Regular" charset="0"/>
              </a:rPr>
              <a:t>mais</a:t>
            </a:r>
            <a:r>
              <a:rPr lang="en-US" sz="3300" b="1" dirty="0" smtClean="0">
                <a:solidFill>
                  <a:srgbClr val="4D4D4D"/>
                </a:solidFill>
                <a:latin typeface="Aleo" panose="020F0502020204030203" pitchFamily="34" charset="0"/>
                <a:sym typeface="Aleo Regular" charset="0"/>
              </a:rPr>
              <a:t> de 1 ano</a:t>
            </a:r>
            <a:endParaRPr lang="en-US" sz="4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335" y="4942994"/>
            <a:ext cx="3553498" cy="134877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1665615" y="3482574"/>
            <a:ext cx="5497164" cy="5580000"/>
            <a:chOff x="4895528" y="362716"/>
            <a:chExt cx="7093854" cy="7200751"/>
          </a:xfrm>
        </p:grpSpPr>
        <p:sp>
          <p:nvSpPr>
            <p:cNvPr id="22" name="AutoShape 6"/>
            <p:cNvSpPr>
              <a:spLocks/>
            </p:cNvSpPr>
            <p:nvPr/>
          </p:nvSpPr>
          <p:spPr bwMode="auto">
            <a:xfrm>
              <a:off x="5020914" y="362716"/>
              <a:ext cx="6968468" cy="720075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>
                <a:defRPr/>
              </a:pPr>
              <a:endPara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aphicFrame>
          <p:nvGraphicFramePr>
            <p:cNvPr id="23" name="Diagrama 22"/>
            <p:cNvGraphicFramePr/>
            <p:nvPr>
              <p:extLst>
                <p:ext uri="{D42A27DB-BD31-4B8C-83A1-F6EECF244321}">
                  <p14:modId xmlns:p14="http://schemas.microsoft.com/office/powerpoint/2010/main" val="3425382353"/>
                </p:ext>
              </p:extLst>
            </p:nvPr>
          </p:nvGraphicFramePr>
          <p:xfrm>
            <a:off x="4895528" y="395932"/>
            <a:ext cx="6954064" cy="69540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12356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3833664"/>
            <a:ext cx="18288000" cy="5814660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/>
            </a:r>
            <a:b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</a:br>
            <a:r>
              <a:rPr lang="pt-BR" sz="1245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/>
            </a:r>
            <a:br>
              <a:rPr lang="pt-BR" sz="1245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</a:br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pt-BR" sz="12450" b="1" dirty="0" smtClean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881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CUIDADO!</a:t>
            </a:r>
          </a:p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Programação Orientada</a:t>
            </a:r>
            <a:br>
              <a:rPr lang="pt-BR" sz="11500" dirty="0" smtClean="0">
                <a:solidFill>
                  <a:schemeClr val="bg1"/>
                </a:solidFill>
              </a:rPr>
            </a:br>
            <a:r>
              <a:rPr lang="pt-BR" sz="11500" dirty="0" smtClean="0">
                <a:solidFill>
                  <a:schemeClr val="bg1"/>
                </a:solidFill>
              </a:rPr>
              <a:t>a Gambiarra a seguir...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86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48" y="5489848"/>
            <a:ext cx="13536488" cy="6383524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37612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Inicia uma “página” Moodle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6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err="1" smtClean="0">
                <a:solidFill>
                  <a:schemeClr val="bg1"/>
                </a:solidFill>
              </a:rPr>
              <a:t>theme</a:t>
            </a:r>
            <a:r>
              <a:rPr lang="pt-BR" sz="11500" dirty="0" smtClean="0">
                <a:solidFill>
                  <a:schemeClr val="bg1"/>
                </a:solidFill>
              </a:rPr>
              <a:t>/</a:t>
            </a:r>
            <a:r>
              <a:rPr lang="pt-BR" sz="11500" dirty="0" err="1" smtClean="0">
                <a:solidFill>
                  <a:schemeClr val="bg1"/>
                </a:solidFill>
              </a:rPr>
              <a:t>mytheme</a:t>
            </a:r>
            <a:r>
              <a:rPr lang="pt-BR" sz="11500" dirty="0" smtClean="0">
                <a:solidFill>
                  <a:schemeClr val="bg1"/>
                </a:solidFill>
              </a:rPr>
              <a:t>/</a:t>
            </a:r>
            <a:r>
              <a:rPr lang="pt-BR" sz="11500" dirty="0" err="1" smtClean="0">
                <a:solidFill>
                  <a:schemeClr val="bg1"/>
                </a:solidFill>
              </a:rPr>
              <a:t>lib.php</a:t>
            </a:r>
            <a:r>
              <a:rPr lang="pt-BR" sz="11500" dirty="0" smtClean="0">
                <a:solidFill>
                  <a:schemeClr val="bg1"/>
                </a:solidFill>
              </a:rPr>
              <a:t/>
            </a:r>
            <a:br>
              <a:rPr lang="pt-BR" sz="11500" dirty="0" smtClean="0">
                <a:solidFill>
                  <a:schemeClr val="bg1"/>
                </a:solidFill>
              </a:rPr>
            </a:br>
            <a:r>
              <a:rPr lang="pt-BR" sz="11500" dirty="0" smtClean="0">
                <a:solidFill>
                  <a:schemeClr val="bg1"/>
                </a:solidFill>
              </a:rPr>
              <a:t/>
            </a:r>
            <a:br>
              <a:rPr lang="pt-BR" sz="11500" dirty="0" smtClean="0">
                <a:solidFill>
                  <a:schemeClr val="bg1"/>
                </a:solidFill>
              </a:rPr>
            </a:br>
            <a:r>
              <a:rPr lang="pt-BR" sz="9600" dirty="0" err="1" smtClean="0">
                <a:solidFill>
                  <a:schemeClr val="bg1"/>
                </a:solidFill>
              </a:rPr>
              <a:t>theme_mytheme_page_init</a:t>
            </a:r>
            <a:r>
              <a:rPr lang="pt-BR" sz="9600" dirty="0" smtClean="0">
                <a:solidFill>
                  <a:schemeClr val="bg1"/>
                </a:solidFill>
              </a:rPr>
              <a:t>()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0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8" y="5510839"/>
            <a:ext cx="17636700" cy="3630425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37612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lib.php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12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9766" y="5777880"/>
            <a:ext cx="1828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O que pode ser </a:t>
            </a:r>
            <a:r>
              <a:rPr lang="pt-BR" sz="11500" dirty="0" smtClean="0">
                <a:solidFill>
                  <a:schemeClr val="bg1"/>
                </a:solidFill>
              </a:rPr>
              <a:t>feito?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26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15" y="4415418"/>
            <a:ext cx="17179170" cy="5864462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37612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lib.php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61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35024" y="5345832"/>
            <a:ext cx="1828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LIVE</a:t>
            </a:r>
            <a:endParaRPr lang="pt-BR" sz="199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lib.php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/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page_init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43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5723874"/>
            <a:ext cx="18288000" cy="2034239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Javascript</a:t>
            </a:r>
            <a:endParaRPr lang="pt-BR" sz="12450" b="1" dirty="0" smtClean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04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CUIDADO!</a:t>
            </a:r>
          </a:p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Programação Orientada</a:t>
            </a:r>
            <a:br>
              <a:rPr lang="pt-BR" sz="11500" dirty="0" smtClean="0">
                <a:solidFill>
                  <a:schemeClr val="bg1"/>
                </a:solidFill>
              </a:rPr>
            </a:br>
            <a:r>
              <a:rPr lang="pt-BR" sz="11500" dirty="0" smtClean="0">
                <a:solidFill>
                  <a:schemeClr val="bg1"/>
                </a:solidFill>
              </a:rPr>
              <a:t>a Gambiarra a seguir...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Javascript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4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5723874"/>
            <a:ext cx="18288000" cy="2034239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Moodle </a:t>
            </a:r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vs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Nosso Projeto</a:t>
            </a:r>
          </a:p>
        </p:txBody>
      </p:sp>
    </p:spTree>
    <p:extLst>
      <p:ext uri="{BB962C8B-B14F-4D97-AF65-F5344CB8AC3E}">
        <p14:creationId xmlns:p14="http://schemas.microsoft.com/office/powerpoint/2010/main" val="3965194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4" t="13514" r="34204" b="33333"/>
          <a:stretch/>
        </p:blipFill>
        <p:spPr>
          <a:xfrm>
            <a:off x="1385548" y="3807184"/>
            <a:ext cx="15475639" cy="8959013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Javascript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20632" y="2094566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mod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scorm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view.php?id</a:t>
            </a:r>
            <a:r>
              <a:rPr lang="pt-BR" sz="6600" dirty="0" smtClean="0">
                <a:solidFill>
                  <a:schemeClr val="bg1"/>
                </a:solidFill>
              </a:rPr>
              <a:t>=X</a:t>
            </a:r>
          </a:p>
        </p:txBody>
      </p:sp>
    </p:spTree>
    <p:extLst>
      <p:ext uri="{BB962C8B-B14F-4D97-AF65-F5344CB8AC3E}">
        <p14:creationId xmlns:p14="http://schemas.microsoft.com/office/powerpoint/2010/main" val="1133806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8" y="3839728"/>
            <a:ext cx="17636700" cy="6972648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Javascript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20632" y="2094566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mytheme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javascript</a:t>
            </a:r>
            <a:r>
              <a:rPr lang="pt-BR" sz="6600" dirty="0" smtClean="0">
                <a:solidFill>
                  <a:schemeClr val="bg1"/>
                </a:solidFill>
              </a:rPr>
              <a:t>/mytheme.js</a:t>
            </a:r>
          </a:p>
        </p:txBody>
      </p:sp>
    </p:spTree>
    <p:extLst>
      <p:ext uri="{BB962C8B-B14F-4D97-AF65-F5344CB8AC3E}">
        <p14:creationId xmlns:p14="http://schemas.microsoft.com/office/powerpoint/2010/main" val="710638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35024" y="5345832"/>
            <a:ext cx="18288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LIVE</a:t>
            </a:r>
            <a:endParaRPr lang="pt-BR" sz="199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Javascript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864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5723874"/>
            <a:ext cx="18288000" cy="2034239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Recurso no Tema</a:t>
            </a:r>
            <a:endParaRPr lang="pt-BR" sz="12450" b="1" dirty="0" smtClean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2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CUIDADO!</a:t>
            </a:r>
          </a:p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Programação Orientada</a:t>
            </a:r>
            <a:br>
              <a:rPr lang="pt-BR" sz="11500" dirty="0" smtClean="0">
                <a:solidFill>
                  <a:schemeClr val="bg1"/>
                </a:solidFill>
              </a:rPr>
            </a:br>
            <a:r>
              <a:rPr lang="pt-BR" sz="11500" dirty="0" smtClean="0">
                <a:solidFill>
                  <a:schemeClr val="bg1"/>
                </a:solidFill>
              </a:rPr>
              <a:t>a Gambiarra a seguir...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Recurso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no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Tema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18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XXX</a:t>
            </a:r>
          </a:p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XXX</a:t>
            </a:r>
          </a:p>
          <a:p>
            <a:pPr algn="ctr"/>
            <a:r>
              <a:rPr lang="pt-BR" sz="11500" dirty="0" smtClean="0">
                <a:solidFill>
                  <a:schemeClr val="bg1"/>
                </a:solidFill>
              </a:rPr>
              <a:t>XXX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Recurso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no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Tema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83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4841777"/>
            <a:ext cx="18288000" cy="3798434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Controlando as customizações</a:t>
            </a:r>
            <a:endParaRPr lang="pt-BR" sz="12450" b="1" dirty="0" smtClean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65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3664" y="4121696"/>
            <a:ext cx="1828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chemeClr val="bg1"/>
                </a:solidFill>
              </a:rPr>
              <a:t>Na página de </a:t>
            </a:r>
            <a:r>
              <a:rPr lang="pt-BR" sz="8000" dirty="0" smtClean="0">
                <a:solidFill>
                  <a:schemeClr val="bg1"/>
                </a:solidFill>
              </a:rPr>
              <a:t>configuração do tema pode ser definidos itens que mudam o estado das customizações.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Controlando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as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customizações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1748580"/>
            <a:ext cx="182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https://docs.moodle.org/dev/Creating_a_theme_settings_page</a:t>
            </a:r>
            <a:endParaRPr lang="pt-BR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21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9" t="35204" r="1040" b="9588"/>
          <a:stretch/>
        </p:blipFill>
        <p:spPr>
          <a:xfrm>
            <a:off x="791072" y="1673425"/>
            <a:ext cx="16921880" cy="9937104"/>
          </a:xfrm>
          <a:prstGeom prst="rect">
            <a:avLst/>
          </a:prstGeom>
        </p:spPr>
      </p:pic>
      <p:sp>
        <p:nvSpPr>
          <p:cNvPr id="6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Controlando</a:t>
            </a:r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as </a:t>
            </a:r>
            <a:r>
              <a:rPr lang="en-US" sz="6900" b="1" dirty="0" err="1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customizações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1748580"/>
            <a:ext cx="182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https://docs.moodle.org/dev/Creating_a_theme_settings_page</a:t>
            </a:r>
            <a:endParaRPr lang="pt-BR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19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5905266"/>
            <a:ext cx="1828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bg1"/>
                </a:solidFill>
              </a:rPr>
              <a:t>$</a:t>
            </a:r>
            <a:r>
              <a:rPr lang="pt-BR" sz="8000" dirty="0" err="1">
                <a:solidFill>
                  <a:schemeClr val="bg1"/>
                </a:solidFill>
              </a:rPr>
              <a:t>page</a:t>
            </a:r>
            <a:r>
              <a:rPr lang="pt-BR" sz="8000" dirty="0">
                <a:solidFill>
                  <a:schemeClr val="bg1"/>
                </a:solidFill>
              </a:rPr>
              <a:t>-&gt;</a:t>
            </a:r>
            <a:r>
              <a:rPr lang="pt-BR" sz="8000" dirty="0" err="1">
                <a:solidFill>
                  <a:schemeClr val="bg1"/>
                </a:solidFill>
              </a:rPr>
              <a:t>theme</a:t>
            </a:r>
            <a:r>
              <a:rPr lang="pt-BR" sz="8000" dirty="0">
                <a:solidFill>
                  <a:schemeClr val="bg1"/>
                </a:solidFill>
              </a:rPr>
              <a:t>-&gt;settings-&gt;</a:t>
            </a:r>
            <a:r>
              <a:rPr lang="pt-BR" sz="8000" dirty="0" err="1" smtClean="0">
                <a:solidFill>
                  <a:schemeClr val="bg1"/>
                </a:solidFill>
              </a:rPr>
              <a:t>itemname</a:t>
            </a:r>
            <a:endParaRPr lang="pt-BR" sz="11500" dirty="0">
              <a:solidFill>
                <a:schemeClr val="bg1"/>
              </a:solidFill>
            </a:endParaRPr>
          </a:p>
        </p:txBody>
      </p:sp>
      <p:sp>
        <p:nvSpPr>
          <p:cNvPr id="6" name="AutoShape 1"/>
          <p:cNvSpPr>
            <a:spLocks/>
          </p:cNvSpPr>
          <p:nvPr/>
        </p:nvSpPr>
        <p:spPr bwMode="auto">
          <a:xfrm>
            <a:off x="305018" y="251917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Controlando</a:t>
            </a:r>
            <a:r>
              <a:rPr lang="en-US" sz="6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as </a:t>
            </a:r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customizações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1748580"/>
            <a:ext cx="182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https://docs.moodle.org/dev/Creating_a_theme_settings_page</a:t>
            </a:r>
            <a:endParaRPr lang="pt-BR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339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5723874"/>
            <a:ext cx="18288000" cy="2034239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Porque customizar?</a:t>
            </a:r>
          </a:p>
        </p:txBody>
      </p:sp>
    </p:spTree>
    <p:extLst>
      <p:ext uri="{BB962C8B-B14F-4D97-AF65-F5344CB8AC3E}">
        <p14:creationId xmlns:p14="http://schemas.microsoft.com/office/powerpoint/2010/main" val="2328107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5723874"/>
            <a:ext cx="18288000" cy="2034239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sym typeface="Aleo Regular" charset="0"/>
              </a:rPr>
              <a:t>Considerações Finais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55540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25152" y="4913784"/>
            <a:ext cx="1828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bg1"/>
                </a:solidFill>
              </a:rPr>
              <a:t>https://</a:t>
            </a:r>
            <a:r>
              <a:rPr lang="pt-BR" sz="8000" dirty="0" smtClean="0">
                <a:solidFill>
                  <a:schemeClr val="bg1"/>
                </a:solidFill>
              </a:rPr>
              <a:t>docs.moodle.org/dev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305018" y="323925"/>
            <a:ext cx="14311590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Referências</a:t>
            </a:r>
            <a:endParaRPr lang="en-US" sz="6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2400" y="7812504"/>
            <a:ext cx="1828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>
                <a:solidFill>
                  <a:schemeClr val="bg1"/>
                </a:solidFill>
              </a:rPr>
              <a:t>Projetos e Temas Moodle</a:t>
            </a:r>
          </a:p>
        </p:txBody>
      </p:sp>
    </p:spTree>
    <p:extLst>
      <p:ext uri="{BB962C8B-B14F-4D97-AF65-F5344CB8AC3E}">
        <p14:creationId xmlns:p14="http://schemas.microsoft.com/office/powerpoint/2010/main" val="3016927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/>
          </p:cNvSpPr>
          <p:nvPr/>
        </p:nvSpPr>
        <p:spPr bwMode="auto">
          <a:xfrm>
            <a:off x="0" y="4769768"/>
            <a:ext cx="18288000" cy="3528392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23900" b="1" dirty="0" err="1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Dúvidas</a:t>
            </a:r>
            <a:r>
              <a:rPr lang="en-US" sz="23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?</a:t>
            </a:r>
            <a:endParaRPr lang="en-US" sz="23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3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/>
          </p:cNvSpPr>
          <p:nvPr/>
        </p:nvSpPr>
        <p:spPr bwMode="auto">
          <a:xfrm>
            <a:off x="0" y="4985792"/>
            <a:ext cx="18288000" cy="3869779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23900" b="1" dirty="0" smtClean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Obrigado!</a:t>
            </a:r>
            <a:endParaRPr lang="en-US" sz="23900" b="1" dirty="0">
              <a:solidFill>
                <a:srgbClr val="F4F4F4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92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5"/>
          <p:cNvSpPr>
            <a:spLocks/>
          </p:cNvSpPr>
          <p:nvPr/>
        </p:nvSpPr>
        <p:spPr bwMode="auto">
          <a:xfrm>
            <a:off x="-123825" y="8389334"/>
            <a:ext cx="18411825" cy="5326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ctr" eaLnBrk="1">
              <a:defRPr/>
            </a:pPr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19064" y="2465512"/>
            <a:ext cx="5497164" cy="5580000"/>
            <a:chOff x="4895528" y="362716"/>
            <a:chExt cx="7093854" cy="7200751"/>
          </a:xfrm>
        </p:grpSpPr>
        <p:sp>
          <p:nvSpPr>
            <p:cNvPr id="17414" name="AutoShape 6"/>
            <p:cNvSpPr>
              <a:spLocks/>
            </p:cNvSpPr>
            <p:nvPr/>
          </p:nvSpPr>
          <p:spPr bwMode="auto">
            <a:xfrm>
              <a:off x="5020914" y="362716"/>
              <a:ext cx="6968468" cy="720075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>
                <a:defRPr/>
              </a:pPr>
              <a:endParaRPr lang="en-US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4009761015"/>
                </p:ext>
              </p:extLst>
            </p:nvPr>
          </p:nvGraphicFramePr>
          <p:xfrm>
            <a:off x="4895528" y="395933"/>
            <a:ext cx="6954064" cy="69540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4105" name="AutoShape 8"/>
          <p:cNvSpPr>
            <a:spLocks/>
          </p:cNvSpPr>
          <p:nvPr/>
        </p:nvSpPr>
        <p:spPr bwMode="auto">
          <a:xfrm>
            <a:off x="6983760" y="4355412"/>
            <a:ext cx="10403394" cy="1800200"/>
          </a:xfrm>
          <a:custGeom>
            <a:avLst/>
            <a:gdLst>
              <a:gd name="T0" fmla="*/ 1911350 w 21600"/>
              <a:gd name="T1" fmla="*/ 381000 h 21600"/>
              <a:gd name="T2" fmla="*/ 1911350 w 21600"/>
              <a:gd name="T3" fmla="*/ 381000 h 21600"/>
              <a:gd name="T4" fmla="*/ 1911350 w 21600"/>
              <a:gd name="T5" fmla="*/ 381000 h 21600"/>
              <a:gd name="T6" fmla="*/ 1911350 w 21600"/>
              <a:gd name="T7" fmla="*/ 381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en-US" sz="9600" b="1" dirty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Michael Meneses</a:t>
            </a:r>
            <a:endParaRPr lang="en-US" sz="13800" dirty="0"/>
          </a:p>
        </p:txBody>
      </p:sp>
      <p:sp>
        <p:nvSpPr>
          <p:cNvPr id="4117" name="AutoShape 20"/>
          <p:cNvSpPr>
            <a:spLocks/>
          </p:cNvSpPr>
          <p:nvPr/>
        </p:nvSpPr>
        <p:spPr bwMode="auto">
          <a:xfrm>
            <a:off x="288007" y="395933"/>
            <a:ext cx="10944225" cy="1133475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Contato</a:t>
            </a:r>
            <a:endParaRPr lang="en-US" sz="4200" dirty="0"/>
          </a:p>
        </p:txBody>
      </p:sp>
      <p:grpSp>
        <p:nvGrpSpPr>
          <p:cNvPr id="6" name="Grupo 5"/>
          <p:cNvGrpSpPr/>
          <p:nvPr/>
        </p:nvGrpSpPr>
        <p:grpSpPr>
          <a:xfrm>
            <a:off x="1084437" y="8888366"/>
            <a:ext cx="16825656" cy="1840388"/>
            <a:chOff x="1247336" y="9847930"/>
            <a:chExt cx="16825656" cy="1840388"/>
          </a:xfrm>
        </p:grpSpPr>
        <p:sp>
          <p:nvSpPr>
            <p:cNvPr id="48" name="AutoShape 21"/>
            <p:cNvSpPr>
              <a:spLocks/>
            </p:cNvSpPr>
            <p:nvPr/>
          </p:nvSpPr>
          <p:spPr bwMode="auto">
            <a:xfrm>
              <a:off x="3174554" y="10140902"/>
              <a:ext cx="14898438" cy="1111346"/>
            </a:xfrm>
            <a:custGeom>
              <a:avLst/>
              <a:gdLst>
                <a:gd name="T0" fmla="*/ 2051844 w 21600"/>
                <a:gd name="T1" fmla="*/ 330200 h 21600"/>
                <a:gd name="T2" fmla="*/ 2051844 w 21600"/>
                <a:gd name="T3" fmla="*/ 330200 h 21600"/>
                <a:gd name="T4" fmla="*/ 2051844 w 21600"/>
                <a:gd name="T5" fmla="*/ 330200 h 21600"/>
                <a:gd name="T6" fmla="*/ 2051844 w 21600"/>
                <a:gd name="T7" fmla="*/ 33020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2514600" indent="-228600" algn="ctr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971800" indent="-228600" algn="ctr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3429000" indent="-228600" algn="ctr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886200" indent="-228600" algn="ctr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l" eaLnBrk="1"/>
              <a:r>
                <a:rPr lang="en-US" sz="6600" b="1" dirty="0">
                  <a:solidFill>
                    <a:srgbClr val="4D4D4D"/>
                  </a:solidFill>
                  <a:latin typeface="Lato Light" panose="020F0302020204030203" pitchFamily="34" charset="0"/>
                  <a:ea typeface="Lato Light" panose="020F0302020204030203" pitchFamily="34" charset="0"/>
                  <a:cs typeface="Lato Light" panose="020F0302020204030203" pitchFamily="34" charset="0"/>
                  <a:sym typeface="Lato Light" panose="020F0302020204030203" pitchFamily="34" charset="0"/>
                </a:rPr>
                <a:t>michael@michaelmeneses.com.br</a:t>
              </a:r>
              <a:endParaRPr lang="en-US" sz="3600" b="1" dirty="0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1247336" y="9847930"/>
              <a:ext cx="1593908" cy="1840388"/>
              <a:chOff x="1247336" y="9847930"/>
              <a:chExt cx="1593908" cy="1840388"/>
            </a:xfrm>
          </p:grpSpPr>
          <p:sp>
            <p:nvSpPr>
              <p:cNvPr id="52" name="AutoShape 5"/>
              <p:cNvSpPr>
                <a:spLocks/>
              </p:cNvSpPr>
              <p:nvPr/>
            </p:nvSpPr>
            <p:spPr bwMode="auto">
              <a:xfrm>
                <a:off x="1247336" y="9847930"/>
                <a:ext cx="1593908" cy="18403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5400"/>
                    </a:lnTo>
                    <a:lnTo>
                      <a:pt x="21599" y="16200"/>
                    </a:lnTo>
                    <a:lnTo>
                      <a:pt x="10799" y="21599"/>
                    </a:lnTo>
                    <a:lnTo>
                      <a:pt x="0" y="16199"/>
                    </a:lnTo>
                    <a:lnTo>
                      <a:pt x="0" y="5400"/>
                    </a:lnTo>
                    <a:close/>
                  </a:path>
                </a:pathLst>
              </a:custGeom>
              <a:solidFill>
                <a:srgbClr val="7B3B65"/>
              </a:solidFill>
              <a:ln>
                <a:noFill/>
              </a:ln>
              <a:effectLst/>
              <a:extLst/>
            </p:spPr>
            <p:txBody>
              <a:bodyPr lIns="0" tIns="0" rIns="0" bIns="0" anchor="ctr"/>
              <a:lstStyle>
                <a:lvl1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1pPr>
                <a:lvl2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2pPr>
                <a:lvl3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3pPr>
                <a:lvl4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4pPr>
                <a:lvl5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5pPr>
                <a:lvl6pPr marL="18288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6pPr>
                <a:lvl7pPr marL="22860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7pPr>
                <a:lvl8pPr marL="27432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8pPr>
                <a:lvl9pPr marL="32004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9pPr>
              </a:lstStyle>
              <a:p>
                <a:pPr algn="ctr" eaLnBrk="1">
                  <a:defRPr/>
                </a:pPr>
                <a:endParaRPr lang="en-US" sz="3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3" name="AutoShape 6"/>
              <p:cNvSpPr>
                <a:spLocks/>
              </p:cNvSpPr>
              <p:nvPr/>
            </p:nvSpPr>
            <p:spPr bwMode="auto">
              <a:xfrm>
                <a:off x="1580646" y="10453279"/>
                <a:ext cx="1190410" cy="1057128"/>
              </a:xfrm>
              <a:custGeom>
                <a:avLst/>
                <a:gdLst>
                  <a:gd name="T0" fmla="*/ 517525 w 21600"/>
                  <a:gd name="T1" fmla="*/ 459582 h 21600"/>
                  <a:gd name="T2" fmla="*/ 517525 w 21600"/>
                  <a:gd name="T3" fmla="*/ 459582 h 21600"/>
                  <a:gd name="T4" fmla="*/ 517525 w 21600"/>
                  <a:gd name="T5" fmla="*/ 459582 h 21600"/>
                  <a:gd name="T6" fmla="*/ 517525 w 21600"/>
                  <a:gd name="T7" fmla="*/ 45958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8967" y="21600"/>
                    </a:moveTo>
                    <a:lnTo>
                      <a:pt x="21599" y="13514"/>
                    </a:lnTo>
                    <a:lnTo>
                      <a:pt x="21523" y="4158"/>
                    </a:lnTo>
                    <a:lnTo>
                      <a:pt x="17141" y="0"/>
                    </a:lnTo>
                    <a:lnTo>
                      <a:pt x="0" y="12994"/>
                    </a:lnTo>
                    <a:lnTo>
                      <a:pt x="8967" y="21600"/>
                    </a:lnTo>
                    <a:close/>
                  </a:path>
                </a:pathLst>
              </a:custGeom>
              <a:solidFill>
                <a:srgbClr val="55264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en-US" sz="4200" dirty="0"/>
              </a:p>
            </p:txBody>
          </p:sp>
          <p:sp>
            <p:nvSpPr>
              <p:cNvPr id="54" name="AutoShape 16"/>
              <p:cNvSpPr>
                <a:spLocks/>
              </p:cNvSpPr>
              <p:nvPr/>
            </p:nvSpPr>
            <p:spPr bwMode="auto">
              <a:xfrm>
                <a:off x="1454824" y="10102224"/>
                <a:ext cx="1146594" cy="132186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599" y="5400"/>
                    </a:lnTo>
                    <a:lnTo>
                      <a:pt x="21599" y="16200"/>
                    </a:lnTo>
                    <a:lnTo>
                      <a:pt x="10799" y="21599"/>
                    </a:lnTo>
                    <a:lnTo>
                      <a:pt x="0" y="16199"/>
                    </a:lnTo>
                    <a:lnTo>
                      <a:pt x="0" y="5400"/>
                    </a:lnTo>
                    <a:close/>
                  </a:path>
                </a:pathLst>
              </a:custGeom>
              <a:solidFill>
                <a:srgbClr val="8C4477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/>
                <a:tailEnd/>
              </a:ln>
              <a:effectLst/>
              <a:extLst/>
            </p:spPr>
            <p:txBody>
              <a:bodyPr lIns="0" tIns="0" rIns="0" bIns="0" anchor="ctr"/>
              <a:lstStyle>
                <a:lvl1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1pPr>
                <a:lvl2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2pPr>
                <a:lvl3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3pPr>
                <a:lvl4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4pPr>
                <a:lvl5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5pPr>
                <a:lvl6pPr marL="18288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6pPr>
                <a:lvl7pPr marL="22860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7pPr>
                <a:lvl8pPr marL="27432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8pPr>
                <a:lvl9pPr marL="32004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9pPr>
              </a:lstStyle>
              <a:p>
                <a:pPr algn="ctr" eaLnBrk="1">
                  <a:defRPr/>
                </a:pPr>
                <a:endParaRPr lang="en-US" sz="3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5" name="AutoShape 29"/>
              <p:cNvSpPr>
                <a:spLocks/>
              </p:cNvSpPr>
              <p:nvPr/>
            </p:nvSpPr>
            <p:spPr bwMode="auto">
              <a:xfrm>
                <a:off x="1601467" y="10339647"/>
                <a:ext cx="876376" cy="8763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1431" y="11685"/>
                    </a:moveTo>
                    <a:cubicBezTo>
                      <a:pt x="11743" y="11073"/>
                      <a:pt x="11951" y="10280"/>
                      <a:pt x="11951" y="9681"/>
                    </a:cubicBezTo>
                    <a:cubicBezTo>
                      <a:pt x="11951" y="9148"/>
                      <a:pt x="11652" y="8784"/>
                      <a:pt x="11196" y="8784"/>
                    </a:cubicBezTo>
                    <a:cubicBezTo>
                      <a:pt x="10702" y="8784"/>
                      <a:pt x="10247" y="9109"/>
                      <a:pt x="9921" y="9720"/>
                    </a:cubicBezTo>
                    <a:cubicBezTo>
                      <a:pt x="9609" y="10306"/>
                      <a:pt x="9401" y="11073"/>
                      <a:pt x="9401" y="11672"/>
                    </a:cubicBezTo>
                    <a:cubicBezTo>
                      <a:pt x="9401" y="12362"/>
                      <a:pt x="9661" y="12726"/>
                      <a:pt x="10155" y="12726"/>
                    </a:cubicBezTo>
                    <a:cubicBezTo>
                      <a:pt x="10637" y="12726"/>
                      <a:pt x="11092" y="12349"/>
                      <a:pt x="11431" y="11685"/>
                    </a:cubicBezTo>
                    <a:close/>
                    <a:moveTo>
                      <a:pt x="14111" y="7820"/>
                    </a:moveTo>
                    <a:cubicBezTo>
                      <a:pt x="14033" y="8081"/>
                      <a:pt x="13799" y="8875"/>
                      <a:pt x="13733" y="9161"/>
                    </a:cubicBezTo>
                    <a:lnTo>
                      <a:pt x="12954" y="12049"/>
                    </a:lnTo>
                    <a:cubicBezTo>
                      <a:pt x="12914" y="12192"/>
                      <a:pt x="12901" y="12323"/>
                      <a:pt x="12901" y="12440"/>
                    </a:cubicBezTo>
                    <a:cubicBezTo>
                      <a:pt x="12901" y="12648"/>
                      <a:pt x="13018" y="12765"/>
                      <a:pt x="13239" y="12765"/>
                    </a:cubicBezTo>
                    <a:cubicBezTo>
                      <a:pt x="13486" y="12765"/>
                      <a:pt x="13799" y="12635"/>
                      <a:pt x="14059" y="12427"/>
                    </a:cubicBezTo>
                    <a:cubicBezTo>
                      <a:pt x="14697" y="11932"/>
                      <a:pt x="15113" y="10969"/>
                      <a:pt x="15113" y="9967"/>
                    </a:cubicBezTo>
                    <a:cubicBezTo>
                      <a:pt x="15113" y="8770"/>
                      <a:pt x="14553" y="7729"/>
                      <a:pt x="13617" y="7144"/>
                    </a:cubicBezTo>
                    <a:cubicBezTo>
                      <a:pt x="13031" y="6793"/>
                      <a:pt x="12212" y="6598"/>
                      <a:pt x="11288" y="6598"/>
                    </a:cubicBezTo>
                    <a:cubicBezTo>
                      <a:pt x="8542" y="6598"/>
                      <a:pt x="6617" y="8419"/>
                      <a:pt x="6617" y="10995"/>
                    </a:cubicBezTo>
                    <a:cubicBezTo>
                      <a:pt x="6617" y="13493"/>
                      <a:pt x="8347" y="15133"/>
                      <a:pt x="10962" y="15133"/>
                    </a:cubicBezTo>
                    <a:cubicBezTo>
                      <a:pt x="11639" y="15133"/>
                      <a:pt x="12354" y="15029"/>
                      <a:pt x="12954" y="14847"/>
                    </a:cubicBezTo>
                    <a:cubicBezTo>
                      <a:pt x="13460" y="14691"/>
                      <a:pt x="13786" y="14534"/>
                      <a:pt x="14411" y="14157"/>
                    </a:cubicBezTo>
                    <a:lnTo>
                      <a:pt x="15204" y="15302"/>
                    </a:lnTo>
                    <a:cubicBezTo>
                      <a:pt x="14501" y="15719"/>
                      <a:pt x="14189" y="15875"/>
                      <a:pt x="13577" y="16057"/>
                    </a:cubicBezTo>
                    <a:cubicBezTo>
                      <a:pt x="12693" y="16330"/>
                      <a:pt x="11756" y="16473"/>
                      <a:pt x="10819" y="16473"/>
                    </a:cubicBezTo>
                    <a:cubicBezTo>
                      <a:pt x="8985" y="16473"/>
                      <a:pt x="7554" y="15953"/>
                      <a:pt x="6526" y="14925"/>
                    </a:cubicBezTo>
                    <a:cubicBezTo>
                      <a:pt x="5550" y="13962"/>
                      <a:pt x="5016" y="12583"/>
                      <a:pt x="5016" y="11073"/>
                    </a:cubicBezTo>
                    <a:cubicBezTo>
                      <a:pt x="5016" y="9460"/>
                      <a:pt x="5563" y="8068"/>
                      <a:pt x="6604" y="7014"/>
                    </a:cubicBezTo>
                    <a:cubicBezTo>
                      <a:pt x="7800" y="5817"/>
                      <a:pt x="9375" y="5231"/>
                      <a:pt x="11392" y="5231"/>
                    </a:cubicBezTo>
                    <a:cubicBezTo>
                      <a:pt x="14424" y="5231"/>
                      <a:pt x="16583" y="7183"/>
                      <a:pt x="16583" y="9902"/>
                    </a:cubicBezTo>
                    <a:cubicBezTo>
                      <a:pt x="16583" y="11125"/>
                      <a:pt x="16141" y="12244"/>
                      <a:pt x="15347" y="13038"/>
                    </a:cubicBezTo>
                    <a:cubicBezTo>
                      <a:pt x="14671" y="13715"/>
                      <a:pt x="13786" y="14105"/>
                      <a:pt x="12914" y="14105"/>
                    </a:cubicBezTo>
                    <a:cubicBezTo>
                      <a:pt x="12406" y="14105"/>
                      <a:pt x="11990" y="13910"/>
                      <a:pt x="11795" y="13598"/>
                    </a:cubicBezTo>
                    <a:cubicBezTo>
                      <a:pt x="11730" y="13494"/>
                      <a:pt x="11717" y="13428"/>
                      <a:pt x="11678" y="13194"/>
                    </a:cubicBezTo>
                    <a:cubicBezTo>
                      <a:pt x="11184" y="13767"/>
                      <a:pt x="10663" y="14014"/>
                      <a:pt x="9934" y="14014"/>
                    </a:cubicBezTo>
                    <a:cubicBezTo>
                      <a:pt x="8646" y="14014"/>
                      <a:pt x="7826" y="13052"/>
                      <a:pt x="7826" y="11568"/>
                    </a:cubicBezTo>
                    <a:cubicBezTo>
                      <a:pt x="7826" y="9369"/>
                      <a:pt x="9271" y="7548"/>
                      <a:pt x="11001" y="7548"/>
                    </a:cubicBezTo>
                    <a:cubicBezTo>
                      <a:pt x="11730" y="7548"/>
                      <a:pt x="12095" y="7729"/>
                      <a:pt x="12445" y="8276"/>
                    </a:cubicBezTo>
                    <a:lnTo>
                      <a:pt x="12576" y="7821"/>
                    </a:lnTo>
                    <a:lnTo>
                      <a:pt x="14111" y="7821"/>
                    </a:lnTo>
                    <a:cubicBezTo>
                      <a:pt x="14111" y="7821"/>
                      <a:pt x="14111" y="7820"/>
                      <a:pt x="14111" y="7820"/>
                    </a:cubicBezTo>
                    <a:close/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2096"/>
                    </a:moveTo>
                    <a:cubicBezTo>
                      <a:pt x="13124" y="2096"/>
                      <a:pt x="15310" y="3002"/>
                      <a:pt x="16954" y="4646"/>
                    </a:cubicBezTo>
                    <a:cubicBezTo>
                      <a:pt x="18597" y="6290"/>
                      <a:pt x="19503" y="8475"/>
                      <a:pt x="19503" y="10800"/>
                    </a:cubicBezTo>
                    <a:cubicBezTo>
                      <a:pt x="19503" y="13124"/>
                      <a:pt x="18597" y="15310"/>
                      <a:pt x="16954" y="16954"/>
                    </a:cubicBezTo>
                    <a:cubicBezTo>
                      <a:pt x="15310" y="18598"/>
                      <a:pt x="13124" y="19503"/>
                      <a:pt x="10800" y="19503"/>
                    </a:cubicBezTo>
                    <a:cubicBezTo>
                      <a:pt x="8475" y="19503"/>
                      <a:pt x="6290" y="18598"/>
                      <a:pt x="4645" y="16954"/>
                    </a:cubicBezTo>
                    <a:cubicBezTo>
                      <a:pt x="3002" y="15310"/>
                      <a:pt x="2096" y="13124"/>
                      <a:pt x="2096" y="10800"/>
                    </a:cubicBezTo>
                    <a:cubicBezTo>
                      <a:pt x="2096" y="8475"/>
                      <a:pt x="3002" y="6290"/>
                      <a:pt x="4645" y="4646"/>
                    </a:cubicBezTo>
                    <a:cubicBezTo>
                      <a:pt x="6290" y="3002"/>
                      <a:pt x="8475" y="2096"/>
                      <a:pt x="10800" y="209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28575" tIns="28575" rIns="28575" bIns="28575" anchor="ctr"/>
              <a:lstStyle>
                <a:lvl1pPr defTabSz="457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1pPr>
                <a:lvl2pPr defTabSz="457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2pPr>
                <a:lvl3pPr defTabSz="457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3pPr>
                <a:lvl4pPr defTabSz="457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4pPr>
                <a:lvl5pPr defTabSz="457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5pPr>
                <a:lvl6pPr marL="1828800"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6pPr>
                <a:lvl7pPr marL="2286000"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7pPr>
                <a:lvl8pPr marL="2743200"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8pPr>
                <a:lvl9pPr marL="3200400" algn="ctr" defTabSz="457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9pPr>
              </a:lstStyle>
              <a:p>
                <a:pPr algn="ctr" eaLnBrk="1">
                  <a:defRPr/>
                </a:pPr>
                <a:endParaRPr lang="en-US" sz="225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6" name="AutoShape 21"/>
          <p:cNvSpPr>
            <a:spLocks/>
          </p:cNvSpPr>
          <p:nvPr/>
        </p:nvSpPr>
        <p:spPr bwMode="auto">
          <a:xfrm>
            <a:off x="3011655" y="11687476"/>
            <a:ext cx="5484273" cy="1111346"/>
          </a:xfrm>
          <a:custGeom>
            <a:avLst/>
            <a:gdLst>
              <a:gd name="T0" fmla="*/ 2051844 w 21600"/>
              <a:gd name="T1" fmla="*/ 330200 h 21600"/>
              <a:gd name="T2" fmla="*/ 2051844 w 21600"/>
              <a:gd name="T3" fmla="*/ 330200 h 21600"/>
              <a:gd name="T4" fmla="*/ 2051844 w 21600"/>
              <a:gd name="T5" fmla="*/ 330200 h 21600"/>
              <a:gd name="T6" fmla="*/ 2051844 w 21600"/>
              <a:gd name="T7" fmla="*/ 3302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600" b="1" dirty="0" smtClean="0">
                <a:solidFill>
                  <a:srgbClr val="4D4D4D"/>
                </a:solidFill>
                <a:latin typeface="Lato Light" panose="020F0302020204030203" pitchFamily="34" charset="0"/>
                <a:ea typeface="Lato Light" panose="020F0302020204030203" pitchFamily="34" charset="0"/>
                <a:cs typeface="Lato Light" panose="020F0302020204030203" pitchFamily="34" charset="0"/>
                <a:sym typeface="Lato Light" panose="020F0302020204030203" pitchFamily="34" charset="0"/>
              </a:rPr>
              <a:t>61.9283.9874</a:t>
            </a:r>
            <a:endParaRPr lang="en-US" sz="36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1084437" y="11394504"/>
            <a:ext cx="1593908" cy="1840388"/>
            <a:chOff x="1084437" y="11394504"/>
            <a:chExt cx="1593908" cy="1840388"/>
          </a:xfrm>
        </p:grpSpPr>
        <p:grpSp>
          <p:nvGrpSpPr>
            <p:cNvPr id="17" name="Grupo 16"/>
            <p:cNvGrpSpPr/>
            <p:nvPr/>
          </p:nvGrpSpPr>
          <p:grpSpPr>
            <a:xfrm>
              <a:off x="1084437" y="11394504"/>
              <a:ext cx="1593908" cy="1840388"/>
              <a:chOff x="1247336" y="9847930"/>
              <a:chExt cx="1593908" cy="1840388"/>
            </a:xfrm>
          </p:grpSpPr>
          <p:sp>
            <p:nvSpPr>
              <p:cNvPr id="18" name="AutoShape 5"/>
              <p:cNvSpPr>
                <a:spLocks/>
              </p:cNvSpPr>
              <p:nvPr/>
            </p:nvSpPr>
            <p:spPr bwMode="auto">
              <a:xfrm>
                <a:off x="1247336" y="9847930"/>
                <a:ext cx="1593908" cy="18403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600" y="5400"/>
                    </a:lnTo>
                    <a:lnTo>
                      <a:pt x="21599" y="16200"/>
                    </a:lnTo>
                    <a:lnTo>
                      <a:pt x="10799" y="21599"/>
                    </a:lnTo>
                    <a:lnTo>
                      <a:pt x="0" y="16199"/>
                    </a:lnTo>
                    <a:lnTo>
                      <a:pt x="0" y="5400"/>
                    </a:lnTo>
                    <a:close/>
                  </a:path>
                </a:pathLst>
              </a:custGeom>
              <a:solidFill>
                <a:srgbClr val="7B3B65"/>
              </a:solidFill>
              <a:ln>
                <a:noFill/>
              </a:ln>
              <a:effectLst/>
              <a:extLst/>
            </p:spPr>
            <p:txBody>
              <a:bodyPr lIns="0" tIns="0" rIns="0" bIns="0" anchor="ctr"/>
              <a:lstStyle>
                <a:lvl1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1pPr>
                <a:lvl2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2pPr>
                <a:lvl3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3pPr>
                <a:lvl4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4pPr>
                <a:lvl5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5pPr>
                <a:lvl6pPr marL="18288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6pPr>
                <a:lvl7pPr marL="22860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7pPr>
                <a:lvl8pPr marL="27432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8pPr>
                <a:lvl9pPr marL="32004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9pPr>
              </a:lstStyle>
              <a:p>
                <a:pPr algn="ctr" eaLnBrk="1">
                  <a:defRPr/>
                </a:pPr>
                <a:endParaRPr lang="en-US" sz="3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9" name="AutoShape 6"/>
              <p:cNvSpPr>
                <a:spLocks/>
              </p:cNvSpPr>
              <p:nvPr/>
            </p:nvSpPr>
            <p:spPr bwMode="auto">
              <a:xfrm>
                <a:off x="1580646" y="10453279"/>
                <a:ext cx="1190410" cy="1057128"/>
              </a:xfrm>
              <a:custGeom>
                <a:avLst/>
                <a:gdLst>
                  <a:gd name="T0" fmla="*/ 517525 w 21600"/>
                  <a:gd name="T1" fmla="*/ 459582 h 21600"/>
                  <a:gd name="T2" fmla="*/ 517525 w 21600"/>
                  <a:gd name="T3" fmla="*/ 459582 h 21600"/>
                  <a:gd name="T4" fmla="*/ 517525 w 21600"/>
                  <a:gd name="T5" fmla="*/ 459582 h 21600"/>
                  <a:gd name="T6" fmla="*/ 517525 w 21600"/>
                  <a:gd name="T7" fmla="*/ 459582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8967" y="21600"/>
                    </a:moveTo>
                    <a:lnTo>
                      <a:pt x="21599" y="13514"/>
                    </a:lnTo>
                    <a:lnTo>
                      <a:pt x="21523" y="4158"/>
                    </a:lnTo>
                    <a:lnTo>
                      <a:pt x="17141" y="0"/>
                    </a:lnTo>
                    <a:lnTo>
                      <a:pt x="0" y="12994"/>
                    </a:lnTo>
                    <a:lnTo>
                      <a:pt x="8967" y="21600"/>
                    </a:lnTo>
                    <a:close/>
                  </a:path>
                </a:pathLst>
              </a:custGeom>
              <a:solidFill>
                <a:srgbClr val="55264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sz="4200" dirty="0"/>
              </a:p>
            </p:txBody>
          </p:sp>
          <p:sp>
            <p:nvSpPr>
              <p:cNvPr id="20" name="AutoShape 16"/>
              <p:cNvSpPr>
                <a:spLocks/>
              </p:cNvSpPr>
              <p:nvPr/>
            </p:nvSpPr>
            <p:spPr bwMode="auto">
              <a:xfrm>
                <a:off x="1454824" y="10102224"/>
                <a:ext cx="1146594" cy="132186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lnTo>
                      <a:pt x="21599" y="5400"/>
                    </a:lnTo>
                    <a:lnTo>
                      <a:pt x="21599" y="16200"/>
                    </a:lnTo>
                    <a:lnTo>
                      <a:pt x="10799" y="21599"/>
                    </a:lnTo>
                    <a:lnTo>
                      <a:pt x="0" y="16199"/>
                    </a:lnTo>
                    <a:lnTo>
                      <a:pt x="0" y="5400"/>
                    </a:lnTo>
                    <a:close/>
                  </a:path>
                </a:pathLst>
              </a:custGeom>
              <a:solidFill>
                <a:srgbClr val="8C4477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/>
                <a:tailEnd/>
              </a:ln>
              <a:effectLst/>
              <a:extLst/>
            </p:spPr>
            <p:txBody>
              <a:bodyPr lIns="0" tIns="0" rIns="0" bIns="0" anchor="ctr"/>
              <a:lstStyle>
                <a:lvl1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1pPr>
                <a:lvl2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2pPr>
                <a:lvl3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3pPr>
                <a:lvl4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4pPr>
                <a:lvl5pPr defTabSz="584200"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5pPr>
                <a:lvl6pPr marL="18288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6pPr>
                <a:lvl7pPr marL="22860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7pPr>
                <a:lvl8pPr marL="27432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8pPr>
                <a:lvl9pPr marL="3200400" algn="ctr" defTabSz="58420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  <a:sym typeface="Gill Sans" charset="0"/>
                  </a:defRPr>
                </a:lvl9pPr>
              </a:lstStyle>
              <a:p>
                <a:pPr algn="ctr" eaLnBrk="1">
                  <a:defRPr/>
                </a:pPr>
                <a:endParaRPr lang="en-US" sz="3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pic>
          <p:nvPicPr>
            <p:cNvPr id="2050" name="Picture 2" descr="C:\Users\michael.souza\Desktop\phone-icon-hi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9814" y="11929424"/>
              <a:ext cx="589410" cy="780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73450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4841777"/>
            <a:ext cx="18288000" cy="3798434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Porque customizar a aplicação pelo Tema?</a:t>
            </a:r>
          </a:p>
        </p:txBody>
      </p:sp>
    </p:spTree>
    <p:extLst>
      <p:ext uri="{BB962C8B-B14F-4D97-AF65-F5344CB8AC3E}">
        <p14:creationId xmlns:p14="http://schemas.microsoft.com/office/powerpoint/2010/main" val="29269983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16" y="2033464"/>
            <a:ext cx="18288000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900" dirty="0" smtClean="0">
                <a:solidFill>
                  <a:schemeClr val="bg1"/>
                </a:solidFill>
              </a:rPr>
              <a:t>Algumas técnicas de customização</a:t>
            </a:r>
            <a:endParaRPr lang="pt-BR" sz="19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4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/>
          </p:cNvSpPr>
          <p:nvPr/>
        </p:nvSpPr>
        <p:spPr bwMode="auto">
          <a:xfrm>
            <a:off x="0" y="3905672"/>
            <a:ext cx="18288000" cy="5670644"/>
          </a:xfrm>
          <a:custGeom>
            <a:avLst/>
            <a:gdLst>
              <a:gd name="T0" fmla="*/ 7296150 w 21600"/>
              <a:gd name="T1" fmla="*/ 755650 h 21600"/>
              <a:gd name="T2" fmla="*/ 7296150 w 21600"/>
              <a:gd name="T3" fmla="*/ 755650 h 21600"/>
              <a:gd name="T4" fmla="*/ 7296150 w 21600"/>
              <a:gd name="T5" fmla="*/ 755650 h 21600"/>
              <a:gd name="T6" fmla="*/ 72961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/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 </a:t>
            </a:r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Renderer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/>
            </a:r>
            <a:b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</a:br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renderer.php</a:t>
            </a:r>
            <a: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/>
            </a:r>
            <a:br>
              <a:rPr lang="pt-BR" sz="12450" b="1" dirty="0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</a:br>
            <a:r>
              <a:rPr lang="pt-BR" sz="12450" b="1" dirty="0" err="1" smtClean="0">
                <a:solidFill>
                  <a:srgbClr val="4D4D4D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renderers.php</a:t>
            </a:r>
            <a:endParaRPr lang="pt-BR" sz="12450" b="1" dirty="0" smtClean="0">
              <a:solidFill>
                <a:srgbClr val="4D4D4D"/>
              </a:solidFill>
              <a:latin typeface="Aleo" panose="020F0502020204030203" pitchFamily="34" charset="0"/>
              <a:ea typeface="Aleo Regular" charset="0"/>
              <a:cs typeface="Aleo Regular" charset="0"/>
              <a:sym typeface="Ale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800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4" y="5345832"/>
            <a:ext cx="13993660" cy="6902278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1016" y="2173795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lib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outputrenderer.php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core_renderer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2E3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43" y="5138171"/>
            <a:ext cx="17095282" cy="5464246"/>
          </a:xfrm>
          <a:prstGeom prst="rect">
            <a:avLst/>
          </a:prstGeom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245293" y="323925"/>
            <a:ext cx="14011275" cy="1133475"/>
          </a:xfrm>
          <a:custGeom>
            <a:avLst/>
            <a:gdLst>
              <a:gd name="T0" fmla="*/ 9340850 w 21600"/>
              <a:gd name="T1" fmla="*/ 755650 h 21600"/>
              <a:gd name="T2" fmla="*/ 9340850 w 21600"/>
              <a:gd name="T3" fmla="*/ 755650 h 21600"/>
              <a:gd name="T4" fmla="*/ 9340850 w 21600"/>
              <a:gd name="T5" fmla="*/ 755650 h 21600"/>
              <a:gd name="T6" fmla="*/ 9340850 w 21600"/>
              <a:gd name="T7" fmla="*/ 7556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en-US" sz="6900" b="1" dirty="0">
                <a:solidFill>
                  <a:srgbClr val="F4F4F4"/>
                </a:solidFill>
                <a:latin typeface="Aleo" panose="020F0502020204030203" pitchFamily="34" charset="0"/>
                <a:ea typeface="Aleo Regular" charset="0"/>
                <a:cs typeface="Aleo Regular" charset="0"/>
                <a:sym typeface="Aleo Regular" charset="0"/>
              </a:rPr>
              <a:t>Override Renderer</a:t>
            </a:r>
            <a:endParaRPr lang="en-US" sz="4200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759813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 smtClean="0">
                <a:solidFill>
                  <a:schemeClr val="bg1"/>
                </a:solidFill>
              </a:rPr>
              <a:t>core_course_renderer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016" y="2177480"/>
            <a:ext cx="182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err="1">
                <a:solidFill>
                  <a:schemeClr val="bg1"/>
                </a:solidFill>
              </a:rPr>
              <a:t>c</a:t>
            </a:r>
            <a:r>
              <a:rPr lang="pt-BR" sz="6600" dirty="0" err="1" smtClean="0">
                <a:solidFill>
                  <a:schemeClr val="bg1"/>
                </a:solidFill>
              </a:rPr>
              <a:t>ourse</a:t>
            </a:r>
            <a:r>
              <a:rPr lang="pt-BR" sz="6600" dirty="0" smtClean="0">
                <a:solidFill>
                  <a:schemeClr val="bg1"/>
                </a:solidFill>
              </a:rPr>
              <a:t>/</a:t>
            </a:r>
            <a:r>
              <a:rPr lang="pt-BR" sz="6600" dirty="0" err="1" smtClean="0">
                <a:solidFill>
                  <a:schemeClr val="bg1"/>
                </a:solidFill>
              </a:rPr>
              <a:t>renderer.php</a:t>
            </a:r>
            <a:endParaRPr lang="pt-BR" sz="6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68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5718</TotalTime>
  <Words>800</Words>
  <Application>Microsoft Office PowerPoint</Application>
  <PresentationFormat>Personalizar</PresentationFormat>
  <Paragraphs>132</Paragraphs>
  <Slides>44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3" baseType="lpstr">
      <vt:lpstr>Aleo</vt:lpstr>
      <vt:lpstr>Aleo Regular</vt:lpstr>
      <vt:lpstr>Arial</vt:lpstr>
      <vt:lpstr>Calibri</vt:lpstr>
      <vt:lpstr>Calibri Light</vt:lpstr>
      <vt:lpstr>Gill Sans</vt:lpstr>
      <vt:lpstr>Lato Light</vt:lpstr>
      <vt:lpstr>Lucida Grande</vt:lpstr>
      <vt:lpstr>Motyw pakietu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contact@improvepresentation.com</dc:creator>
  <cp:lastModifiedBy>Michael Douglas Meneses de Souza</cp:lastModifiedBy>
  <cp:revision>151</cp:revision>
  <dcterms:modified xsi:type="dcterms:W3CDTF">2015-04-29T09:07:09Z</dcterms:modified>
</cp:coreProperties>
</file>